
<file path=[Content_Types].xml><?xml version="1.0" encoding="utf-8"?>
<Types xmlns="http://schemas.openxmlformats.org/package/2006/content-types">
  <Default Extension="png" ContentType="image/png"/>
  <Default Extension="svg" ContentType="image/svg+xml"/>
  <Default Extension="mp3" ContentType="audio/m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3.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66"/>
  </p:notesMasterIdLst>
  <p:sldIdLst>
    <p:sldId id="256" r:id="rId5"/>
    <p:sldId id="279" r:id="rId6"/>
    <p:sldId id="343" r:id="rId7"/>
    <p:sldId id="280" r:id="rId8"/>
    <p:sldId id="329" r:id="rId9"/>
    <p:sldId id="331" r:id="rId10"/>
    <p:sldId id="332" r:id="rId11"/>
    <p:sldId id="333" r:id="rId12"/>
    <p:sldId id="302" r:id="rId13"/>
    <p:sldId id="306" r:id="rId14"/>
    <p:sldId id="328" r:id="rId15"/>
    <p:sldId id="305" r:id="rId16"/>
    <p:sldId id="303" r:id="rId17"/>
    <p:sldId id="304" r:id="rId18"/>
    <p:sldId id="308" r:id="rId19"/>
    <p:sldId id="281" r:id="rId20"/>
    <p:sldId id="286" r:id="rId21"/>
    <p:sldId id="284" r:id="rId22"/>
    <p:sldId id="296" r:id="rId23"/>
    <p:sldId id="290" r:id="rId24"/>
    <p:sldId id="297" r:id="rId25"/>
    <p:sldId id="291" r:id="rId26"/>
    <p:sldId id="298" r:id="rId27"/>
    <p:sldId id="292" r:id="rId28"/>
    <p:sldId id="299" r:id="rId29"/>
    <p:sldId id="294" r:id="rId30"/>
    <p:sldId id="301" r:id="rId31"/>
    <p:sldId id="289" r:id="rId32"/>
    <p:sldId id="287" r:id="rId33"/>
    <p:sldId id="285" r:id="rId34"/>
    <p:sldId id="340" r:id="rId35"/>
    <p:sldId id="342" r:id="rId36"/>
    <p:sldId id="341" r:id="rId37"/>
    <p:sldId id="309" r:id="rId38"/>
    <p:sldId id="310" r:id="rId39"/>
    <p:sldId id="311" r:id="rId40"/>
    <p:sldId id="312" r:id="rId41"/>
    <p:sldId id="321" r:id="rId42"/>
    <p:sldId id="335" r:id="rId43"/>
    <p:sldId id="258" r:id="rId44"/>
    <p:sldId id="345" r:id="rId45"/>
    <p:sldId id="346" r:id="rId46"/>
    <p:sldId id="344" r:id="rId47"/>
    <p:sldId id="259" r:id="rId48"/>
    <p:sldId id="260" r:id="rId49"/>
    <p:sldId id="278" r:id="rId50"/>
    <p:sldId id="262" r:id="rId51"/>
    <p:sldId id="263" r:id="rId52"/>
    <p:sldId id="264" r:id="rId53"/>
    <p:sldId id="265" r:id="rId54"/>
    <p:sldId id="266" r:id="rId55"/>
    <p:sldId id="267" r:id="rId56"/>
    <p:sldId id="268" r:id="rId57"/>
    <p:sldId id="269" r:id="rId58"/>
    <p:sldId id="270" r:id="rId59"/>
    <p:sldId id="271" r:id="rId60"/>
    <p:sldId id="272" r:id="rId61"/>
    <p:sldId id="273" r:id="rId62"/>
    <p:sldId id="274" r:id="rId63"/>
    <p:sldId id="275" r:id="rId64"/>
    <p:sldId id="276"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duction" id="{73FDD849-C47E-4517-B07A-5EEA8DCD8594}">
          <p14:sldIdLst>
            <p14:sldId id="256"/>
            <p14:sldId id="279"/>
            <p14:sldId id="343"/>
          </p14:sldIdLst>
        </p14:section>
        <p14:section name="Why the WPF?!" id="{09DE698D-B602-4B1E-9A6B-A8060CF0AF10}">
          <p14:sldIdLst>
            <p14:sldId id="280"/>
            <p14:sldId id="329"/>
            <p14:sldId id="331"/>
            <p14:sldId id="332"/>
            <p14:sldId id="333"/>
            <p14:sldId id="302"/>
            <p14:sldId id="306"/>
          </p14:sldIdLst>
        </p14:section>
        <p14:section name="Basics of a WPF" id="{9C27B514-FFE2-4B19-BD19-B12F01ECB706}">
          <p14:sldIdLst>
            <p14:sldId id="328"/>
            <p14:sldId id="305"/>
            <p14:sldId id="303"/>
            <p14:sldId id="304"/>
            <p14:sldId id="308"/>
          </p14:sldIdLst>
        </p14:section>
        <p14:section name="The hard way" id="{677D1DC7-F8EB-466B-8C9D-978EFC080409}">
          <p14:sldIdLst>
            <p14:sldId id="281"/>
            <p14:sldId id="286"/>
            <p14:sldId id="284"/>
            <p14:sldId id="296"/>
            <p14:sldId id="290"/>
            <p14:sldId id="297"/>
            <p14:sldId id="291"/>
            <p14:sldId id="298"/>
            <p14:sldId id="292"/>
            <p14:sldId id="299"/>
            <p14:sldId id="294"/>
            <p14:sldId id="301"/>
            <p14:sldId id="289"/>
            <p14:sldId id="287"/>
          </p14:sldIdLst>
        </p14:section>
        <p14:section name="Jazzeled about XAML" id="{4F99AD17-3D86-462E-885A-CCFB6EDA2F51}">
          <p14:sldIdLst>
            <p14:sldId id="285"/>
            <p14:sldId id="340"/>
            <p14:sldId id="342"/>
            <p14:sldId id="341"/>
            <p14:sldId id="309"/>
          </p14:sldIdLst>
        </p14:section>
        <p14:section name="Theming" id="{13FE2E11-AD3B-4510-B0F6-C8E60C2E0FD7}">
          <p14:sldIdLst>
            <p14:sldId id="310"/>
            <p14:sldId id="311"/>
            <p14:sldId id="312"/>
            <p14:sldId id="321"/>
            <p14:sldId id="335"/>
          </p14:sldIdLst>
        </p14:section>
        <p14:section name="Presentation" id="{866A3E68-017F-4F94-A6C6-BFF303BC3121}">
          <p14:sldIdLst>
            <p14:sldId id="258"/>
          </p14:sldIdLst>
        </p14:section>
        <p14:section name="Galaxy brain" id="{922307FC-558A-405C-B6B2-47CE5F2C3106}">
          <p14:sldIdLst>
            <p14:sldId id="345"/>
            <p14:sldId id="346"/>
          </p14:sldIdLst>
        </p14:section>
        <p14:section name="Closing" id="{49CB15AC-FD56-4AAC-8B8A-68CF2CB85A39}">
          <p14:sldIdLst>
            <p14:sldId id="344"/>
            <p14:sldId id="259"/>
          </p14:sldIdLst>
        </p14:section>
        <p14:section name="Example Slides" id="{D40DF97A-9355-449E-B0A8-867351E4EBAE}">
          <p14:sldIdLst>
            <p14:sldId id="260"/>
            <p14:sldId id="278"/>
            <p14:sldId id="262"/>
            <p14:sldId id="263"/>
            <p14:sldId id="264"/>
            <p14:sldId id="265"/>
            <p14:sldId id="266"/>
            <p14:sldId id="267"/>
          </p14:sldIdLst>
        </p14:section>
        <p14:section name="Icons" id="{BBADCF96-8ECB-4307-BCAA-FF25B7E299E5}">
          <p14:sldIdLst>
            <p14:sldId id="268"/>
            <p14:sldId id="269"/>
            <p14:sldId id="270"/>
            <p14:sldId id="271"/>
            <p14:sldId id="272"/>
            <p14:sldId id="273"/>
            <p14:sldId id="274"/>
            <p14:sldId id="275"/>
            <p14:sldId id="27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en Owen" initials="SO" lastIdx="5" clrIdx="0">
    <p:extLst>
      <p:ext uri="{19B8F6BF-5375-455C-9EA6-DF929625EA0E}">
        <p15:presenceInfo xmlns:p15="http://schemas.microsoft.com/office/powerpoint/2012/main" userId="c81ca78967c7cf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579" autoAdjust="0"/>
  </p:normalViewPr>
  <p:slideViewPr>
    <p:cSldViewPr snapToGrid="0">
      <p:cViewPr varScale="1">
        <p:scale>
          <a:sx n="128" d="100"/>
          <a:sy n="128" d="100"/>
        </p:scale>
        <p:origin x="3030" y="13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3-15T19:41:58.420" idx="3">
    <p:pos x="6841" y="801"/>
    <p:text>Dude lmao</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3-15T19:54:02.441" idx="4">
    <p:pos x="7291" y="788"/>
    <p:text>No clue how to add speaker notes here so I'm just typing this to remind me later:
Introduced with DotNet 3.0 WAY back in 2006.  Windows 7 shipped with dotnet 3.5 so you can safely use WPF basically everywhere (have to do something fancy if you need it in WinPE though!)
*may want to add a link to how to get WinPE working in WPF on the newer boot media from the ADK,*</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3-15T19:55:38.739" idx="5">
    <p:pos x="7291" y="788"/>
    <p:text>Interesting!  I have seen those sometimes, and never knew what the deal was with them either.
</p:text>
    <p:extLst>
      <p:ext uri="{C676402C-5697-4E1C-873F-D02D1690AC5C}">
        <p15:threadingInfo xmlns:p15="http://schemas.microsoft.com/office/powerpoint/2012/main" timeZoneBias="42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8829239A-B7DF-4E6D-A434-2F014989D87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1A3BC74-0D19-4BCE-8B26-37CAE496C795}">
      <dgm:prSet custT="1"/>
      <dgm:spPr/>
      <dgm:t>
        <a:bodyPr/>
        <a:lstStyle/>
        <a:p>
          <a:r>
            <a:rPr lang="en-US" sz="2800" b="1" kern="1200" dirty="0">
              <a:solidFill>
                <a:srgbClr val="FFFFFF"/>
              </a:solidFill>
              <a:latin typeface="Segoe UI"/>
              <a:ea typeface="+mn-ea"/>
              <a:cs typeface="+mn-cs"/>
            </a:rPr>
            <a:t>Object based GUIs</a:t>
          </a:r>
        </a:p>
      </dgm:t>
    </dgm:pt>
    <dgm:pt modelId="{B437B29E-32F2-4C31-952D-952F329EC5CC}" type="parTrans" cxnId="{6289A5D9-8446-47A8-BD8B-4E016B6A5C06}">
      <dgm:prSet/>
      <dgm:spPr/>
      <dgm:t>
        <a:bodyPr/>
        <a:lstStyle/>
        <a:p>
          <a:endParaRPr lang="en-US"/>
        </a:p>
      </dgm:t>
    </dgm:pt>
    <dgm:pt modelId="{EA899B5E-5319-4F0C-9173-F0CAC717CC30}" type="sibTrans" cxnId="{6289A5D9-8446-47A8-BD8B-4E016B6A5C06}">
      <dgm:prSet/>
      <dgm:spPr/>
      <dgm:t>
        <a:bodyPr/>
        <a:lstStyle/>
        <a:p>
          <a:endParaRPr lang="en-US"/>
        </a:p>
      </dgm:t>
    </dgm:pt>
    <dgm:pt modelId="{2B87DEF9-949D-440A-9F24-E84EB90DB254}">
      <dgm:prSet custT="1"/>
      <dgm:spPr/>
      <dgm:t>
        <a:bodyPr/>
        <a:lstStyle/>
        <a:p>
          <a:r>
            <a:rPr lang="en-US" sz="2800" b="1" dirty="0">
              <a:solidFill>
                <a:schemeClr val="tx1"/>
              </a:solidFill>
            </a:rPr>
            <a:t>XAML Based GUIs</a:t>
          </a:r>
        </a:p>
      </dgm:t>
    </dgm:pt>
    <dgm:pt modelId="{5CF5E958-99D0-417D-BDA7-57B398EA6A16}" type="parTrans" cxnId="{0264A4CC-6367-4F9D-BAFE-3FB98A8C3C9B}">
      <dgm:prSet/>
      <dgm:spPr/>
      <dgm:t>
        <a:bodyPr/>
        <a:lstStyle/>
        <a:p>
          <a:endParaRPr lang="en-US"/>
        </a:p>
      </dgm:t>
    </dgm:pt>
    <dgm:pt modelId="{CB1AF04F-E995-4E3D-BABF-341FDAF57A65}" type="sibTrans" cxnId="{0264A4CC-6367-4F9D-BAFE-3FB98A8C3C9B}">
      <dgm:prSet/>
      <dgm:spPr/>
      <dgm:t>
        <a:bodyPr/>
        <a:lstStyle/>
        <a:p>
          <a:endParaRPr lang="en-US"/>
        </a:p>
      </dgm:t>
    </dgm:pt>
    <dgm:pt modelId="{5954C42C-B415-4FEE-ABA8-CF6F52C8A3A7}">
      <dgm:prSet custT="1"/>
      <dgm:spPr/>
      <dgm:t>
        <a:bodyPr/>
        <a:lstStyle/>
        <a:p>
          <a:r>
            <a:rPr lang="en-US" sz="2800" b="1" kern="1200" dirty="0">
              <a:solidFill>
                <a:srgbClr val="FFFFFF"/>
              </a:solidFill>
              <a:latin typeface="Segoe UI"/>
              <a:ea typeface="+mn-ea"/>
              <a:cs typeface="+mn-cs"/>
            </a:rPr>
            <a:t>HTML</a:t>
          </a:r>
          <a:r>
            <a:rPr lang="en-US" sz="2500" kern="1200" dirty="0"/>
            <a:t> </a:t>
          </a:r>
          <a:r>
            <a:rPr lang="en-US" sz="2800" b="1" kern="1200" dirty="0">
              <a:solidFill>
                <a:srgbClr val="FFFFFF"/>
              </a:solidFill>
              <a:latin typeface="Segoe UI"/>
              <a:ea typeface="+mn-ea"/>
              <a:cs typeface="+mn-cs"/>
            </a:rPr>
            <a:t>PowerShell GUIs</a:t>
          </a:r>
        </a:p>
      </dgm:t>
    </dgm:pt>
    <dgm:pt modelId="{687B7780-2D63-4D87-AE67-44EDDF19D38C}" type="parTrans" cxnId="{CA658E7E-3ED6-45A0-9413-90790790C9C6}">
      <dgm:prSet/>
      <dgm:spPr/>
      <dgm:t>
        <a:bodyPr/>
        <a:lstStyle/>
        <a:p>
          <a:endParaRPr lang="en-US"/>
        </a:p>
      </dgm:t>
    </dgm:pt>
    <dgm:pt modelId="{0D2E3CF1-1895-49AE-9894-F39C54A0F794}" type="sibTrans" cxnId="{CA658E7E-3ED6-45A0-9413-90790790C9C6}">
      <dgm:prSet/>
      <dgm:spPr/>
      <dgm:t>
        <a:bodyPr/>
        <a:lstStyle/>
        <a:p>
          <a:endParaRPr lang="en-US"/>
        </a:p>
      </dgm:t>
    </dgm:pt>
    <dgm:pt modelId="{03D10226-10F0-4B2A-9F73-3EFB12600197}" type="pres">
      <dgm:prSet presAssocID="{8829239A-B7DF-4E6D-A434-2F014989D873}" presName="root" presStyleCnt="0">
        <dgm:presLayoutVars>
          <dgm:dir/>
          <dgm:resizeHandles val="exact"/>
        </dgm:presLayoutVars>
      </dgm:prSet>
      <dgm:spPr/>
    </dgm:pt>
    <dgm:pt modelId="{99C1C39E-4BFC-4647-A93F-88028CEE211B}" type="pres">
      <dgm:prSet presAssocID="{B1A3BC74-0D19-4BCE-8B26-37CAE496C795}" presName="compNode" presStyleCnt="0"/>
      <dgm:spPr/>
    </dgm:pt>
    <dgm:pt modelId="{3C913460-5B4A-4FBF-8A08-FDADEDE51EFE}" type="pres">
      <dgm:prSet presAssocID="{B1A3BC74-0D19-4BCE-8B26-37CAE496C795}" presName="bgRect" presStyleLbl="bgShp" presStyleIdx="0" presStyleCnt="3" custLinFactNeighborX="905" custLinFactNeighborY="378"/>
      <dgm:spPr>
        <a:solidFill>
          <a:schemeClr val="accent1"/>
        </a:solidFill>
      </dgm:spPr>
    </dgm:pt>
    <dgm:pt modelId="{5D860AA7-81C9-472B-8C2A-3BE66F14A2E1}" type="pres">
      <dgm:prSet presAssocID="{B1A3BC74-0D19-4BCE-8B26-37CAE496C7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bject"/>
        </a:ext>
      </dgm:extLst>
    </dgm:pt>
    <dgm:pt modelId="{2EE47A03-02F2-42B9-8F64-DE9F45BF29AE}" type="pres">
      <dgm:prSet presAssocID="{B1A3BC74-0D19-4BCE-8B26-37CAE496C795}" presName="spaceRect" presStyleCnt="0"/>
      <dgm:spPr/>
    </dgm:pt>
    <dgm:pt modelId="{1FD4ED68-3C21-41EB-B0E6-FB1EAF34E996}" type="pres">
      <dgm:prSet presAssocID="{B1A3BC74-0D19-4BCE-8B26-37CAE496C795}" presName="parTx" presStyleLbl="revTx" presStyleIdx="0" presStyleCnt="3">
        <dgm:presLayoutVars>
          <dgm:chMax val="0"/>
          <dgm:chPref val="0"/>
        </dgm:presLayoutVars>
      </dgm:prSet>
      <dgm:spPr/>
    </dgm:pt>
    <dgm:pt modelId="{6A4B3D1A-CABE-4784-835C-8EA9DBDEA575}" type="pres">
      <dgm:prSet presAssocID="{EA899B5E-5319-4F0C-9173-F0CAC717CC30}" presName="sibTrans" presStyleCnt="0"/>
      <dgm:spPr/>
    </dgm:pt>
    <dgm:pt modelId="{2B2C7EA5-22C4-4717-9664-69C2D2E8E573}" type="pres">
      <dgm:prSet presAssocID="{2B87DEF9-949D-440A-9F24-E84EB90DB254}" presName="compNode" presStyleCnt="0"/>
      <dgm:spPr/>
    </dgm:pt>
    <dgm:pt modelId="{855B245D-1CDE-4FE2-A2EC-ECA3EF32AC24}" type="pres">
      <dgm:prSet presAssocID="{2B87DEF9-949D-440A-9F24-E84EB90DB254}" presName="bgRect" presStyleLbl="bgShp" presStyleIdx="1" presStyleCnt="3"/>
      <dgm:spPr/>
    </dgm:pt>
    <dgm:pt modelId="{2ABA0FC2-F4BB-4514-B51F-D77DDD05B28A}" type="pres">
      <dgm:prSet presAssocID="{2B87DEF9-949D-440A-9F24-E84EB90DB25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xternal XAML"/>
        </a:ext>
      </dgm:extLst>
    </dgm:pt>
    <dgm:pt modelId="{CA017173-92B5-4F74-B6B1-D246986492B6}" type="pres">
      <dgm:prSet presAssocID="{2B87DEF9-949D-440A-9F24-E84EB90DB254}" presName="spaceRect" presStyleCnt="0"/>
      <dgm:spPr/>
    </dgm:pt>
    <dgm:pt modelId="{1E314A2D-3D38-4FD3-84AE-83E0E842D554}" type="pres">
      <dgm:prSet presAssocID="{2B87DEF9-949D-440A-9F24-E84EB90DB254}" presName="parTx" presStyleLbl="revTx" presStyleIdx="1" presStyleCnt="3">
        <dgm:presLayoutVars>
          <dgm:chMax val="0"/>
          <dgm:chPref val="0"/>
        </dgm:presLayoutVars>
      </dgm:prSet>
      <dgm:spPr/>
    </dgm:pt>
    <dgm:pt modelId="{12DDE9C6-3C25-44E8-B3F0-918FD249F5F5}" type="pres">
      <dgm:prSet presAssocID="{CB1AF04F-E995-4E3D-BABF-341FDAF57A65}" presName="sibTrans" presStyleCnt="0"/>
      <dgm:spPr/>
    </dgm:pt>
    <dgm:pt modelId="{AB594A3D-8640-4692-AFDF-6E298BD75622}" type="pres">
      <dgm:prSet presAssocID="{5954C42C-B415-4FEE-ABA8-CF6F52C8A3A7}" presName="compNode" presStyleCnt="0"/>
      <dgm:spPr/>
    </dgm:pt>
    <dgm:pt modelId="{41AC3A44-7027-4A1A-82EA-61E0E7C31384}" type="pres">
      <dgm:prSet presAssocID="{5954C42C-B415-4FEE-ABA8-CF6F52C8A3A7}" presName="bgRect" presStyleLbl="bgShp" presStyleIdx="2" presStyleCnt="3"/>
      <dgm:spPr/>
    </dgm:pt>
    <dgm:pt modelId="{456C5BBC-761D-4224-B6A0-7F9C1207914F}" type="pres">
      <dgm:prSet presAssocID="{5954C42C-B415-4FEE-ABA8-CF6F52C8A3A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bed"/>
        </a:ext>
      </dgm:extLst>
    </dgm:pt>
    <dgm:pt modelId="{C758D05A-6F0F-4C60-A3EB-47E158D6B92A}" type="pres">
      <dgm:prSet presAssocID="{5954C42C-B415-4FEE-ABA8-CF6F52C8A3A7}" presName="spaceRect" presStyleCnt="0"/>
      <dgm:spPr/>
    </dgm:pt>
    <dgm:pt modelId="{66D32A0F-866C-4E4F-8DB5-A276B362AF64}" type="pres">
      <dgm:prSet presAssocID="{5954C42C-B415-4FEE-ABA8-CF6F52C8A3A7}" presName="parTx" presStyleLbl="revTx" presStyleIdx="2" presStyleCnt="3">
        <dgm:presLayoutVars>
          <dgm:chMax val="0"/>
          <dgm:chPref val="0"/>
        </dgm:presLayoutVars>
      </dgm:prSet>
      <dgm:spPr/>
    </dgm:pt>
  </dgm:ptLst>
  <dgm:cxnLst>
    <dgm:cxn modelId="{01D2E82C-F506-41B6-A9F9-30BED0C464C6}" type="presOf" srcId="{2B87DEF9-949D-440A-9F24-E84EB90DB254}" destId="{1E314A2D-3D38-4FD3-84AE-83E0E842D554}" srcOrd="0" destOrd="0" presId="urn:microsoft.com/office/officeart/2018/2/layout/IconVerticalSolidList"/>
    <dgm:cxn modelId="{7BFCE972-2542-4B14-8628-2A21CAC362FA}" type="presOf" srcId="{B1A3BC74-0D19-4BCE-8B26-37CAE496C795}" destId="{1FD4ED68-3C21-41EB-B0E6-FB1EAF34E996}" srcOrd="0" destOrd="0" presId="urn:microsoft.com/office/officeart/2018/2/layout/IconVerticalSolidList"/>
    <dgm:cxn modelId="{CA658E7E-3ED6-45A0-9413-90790790C9C6}" srcId="{8829239A-B7DF-4E6D-A434-2F014989D873}" destId="{5954C42C-B415-4FEE-ABA8-CF6F52C8A3A7}" srcOrd="2" destOrd="0" parTransId="{687B7780-2D63-4D87-AE67-44EDDF19D38C}" sibTransId="{0D2E3CF1-1895-49AE-9894-F39C54A0F794}"/>
    <dgm:cxn modelId="{8110BA85-E5B1-4864-89C3-4EE0F23818C8}" type="presOf" srcId="{5954C42C-B415-4FEE-ABA8-CF6F52C8A3A7}" destId="{66D32A0F-866C-4E4F-8DB5-A276B362AF64}" srcOrd="0" destOrd="0" presId="urn:microsoft.com/office/officeart/2018/2/layout/IconVerticalSolidList"/>
    <dgm:cxn modelId="{0264A4CC-6367-4F9D-BAFE-3FB98A8C3C9B}" srcId="{8829239A-B7DF-4E6D-A434-2F014989D873}" destId="{2B87DEF9-949D-440A-9F24-E84EB90DB254}" srcOrd="1" destOrd="0" parTransId="{5CF5E958-99D0-417D-BDA7-57B398EA6A16}" sibTransId="{CB1AF04F-E995-4E3D-BABF-341FDAF57A65}"/>
    <dgm:cxn modelId="{58BF5DD5-F710-489B-945E-4E0DA5E05FEA}" type="presOf" srcId="{8829239A-B7DF-4E6D-A434-2F014989D873}" destId="{03D10226-10F0-4B2A-9F73-3EFB12600197}" srcOrd="0" destOrd="0" presId="urn:microsoft.com/office/officeart/2018/2/layout/IconVerticalSolidList"/>
    <dgm:cxn modelId="{6289A5D9-8446-47A8-BD8B-4E016B6A5C06}" srcId="{8829239A-B7DF-4E6D-A434-2F014989D873}" destId="{B1A3BC74-0D19-4BCE-8B26-37CAE496C795}" srcOrd="0" destOrd="0" parTransId="{B437B29E-32F2-4C31-952D-952F329EC5CC}" sibTransId="{EA899B5E-5319-4F0C-9173-F0CAC717CC30}"/>
    <dgm:cxn modelId="{0F1D2066-AC29-44A5-B6A8-4272A1AE2BD9}" type="presParOf" srcId="{03D10226-10F0-4B2A-9F73-3EFB12600197}" destId="{99C1C39E-4BFC-4647-A93F-88028CEE211B}" srcOrd="0" destOrd="0" presId="urn:microsoft.com/office/officeart/2018/2/layout/IconVerticalSolidList"/>
    <dgm:cxn modelId="{79B60F36-F311-45D4-B878-5A97AC7E3323}" type="presParOf" srcId="{99C1C39E-4BFC-4647-A93F-88028CEE211B}" destId="{3C913460-5B4A-4FBF-8A08-FDADEDE51EFE}" srcOrd="0" destOrd="0" presId="urn:microsoft.com/office/officeart/2018/2/layout/IconVerticalSolidList"/>
    <dgm:cxn modelId="{0A77AD35-89D8-4EBA-9997-15348887AA4A}" type="presParOf" srcId="{99C1C39E-4BFC-4647-A93F-88028CEE211B}" destId="{5D860AA7-81C9-472B-8C2A-3BE66F14A2E1}" srcOrd="1" destOrd="0" presId="urn:microsoft.com/office/officeart/2018/2/layout/IconVerticalSolidList"/>
    <dgm:cxn modelId="{C10792D3-AA8B-4AEE-A1DB-F9096A3D840C}" type="presParOf" srcId="{99C1C39E-4BFC-4647-A93F-88028CEE211B}" destId="{2EE47A03-02F2-42B9-8F64-DE9F45BF29AE}" srcOrd="2" destOrd="0" presId="urn:microsoft.com/office/officeart/2018/2/layout/IconVerticalSolidList"/>
    <dgm:cxn modelId="{7B3EF8D1-B2FE-424A-8326-BACA27BE134E}" type="presParOf" srcId="{99C1C39E-4BFC-4647-A93F-88028CEE211B}" destId="{1FD4ED68-3C21-41EB-B0E6-FB1EAF34E996}" srcOrd="3" destOrd="0" presId="urn:microsoft.com/office/officeart/2018/2/layout/IconVerticalSolidList"/>
    <dgm:cxn modelId="{7226D56A-4AFD-4DD4-A235-C1931DEBCBDC}" type="presParOf" srcId="{03D10226-10F0-4B2A-9F73-3EFB12600197}" destId="{6A4B3D1A-CABE-4784-835C-8EA9DBDEA575}" srcOrd="1" destOrd="0" presId="urn:microsoft.com/office/officeart/2018/2/layout/IconVerticalSolidList"/>
    <dgm:cxn modelId="{8805AB6C-93BE-4B8C-974C-2AE44C9CB29D}" type="presParOf" srcId="{03D10226-10F0-4B2A-9F73-3EFB12600197}" destId="{2B2C7EA5-22C4-4717-9664-69C2D2E8E573}" srcOrd="2" destOrd="0" presId="urn:microsoft.com/office/officeart/2018/2/layout/IconVerticalSolidList"/>
    <dgm:cxn modelId="{0347A182-9351-48B2-9855-E5CE1B3FED00}" type="presParOf" srcId="{2B2C7EA5-22C4-4717-9664-69C2D2E8E573}" destId="{855B245D-1CDE-4FE2-A2EC-ECA3EF32AC24}" srcOrd="0" destOrd="0" presId="urn:microsoft.com/office/officeart/2018/2/layout/IconVerticalSolidList"/>
    <dgm:cxn modelId="{1FC1CA35-EE07-4485-93B9-2B980959587F}" type="presParOf" srcId="{2B2C7EA5-22C4-4717-9664-69C2D2E8E573}" destId="{2ABA0FC2-F4BB-4514-B51F-D77DDD05B28A}" srcOrd="1" destOrd="0" presId="urn:microsoft.com/office/officeart/2018/2/layout/IconVerticalSolidList"/>
    <dgm:cxn modelId="{D9B75BBE-6351-408F-99F4-1CA0E8E8C972}" type="presParOf" srcId="{2B2C7EA5-22C4-4717-9664-69C2D2E8E573}" destId="{CA017173-92B5-4F74-B6B1-D246986492B6}" srcOrd="2" destOrd="0" presId="urn:microsoft.com/office/officeart/2018/2/layout/IconVerticalSolidList"/>
    <dgm:cxn modelId="{86D186AC-2059-4644-AD43-152443AFF999}" type="presParOf" srcId="{2B2C7EA5-22C4-4717-9664-69C2D2E8E573}" destId="{1E314A2D-3D38-4FD3-84AE-83E0E842D554}" srcOrd="3" destOrd="0" presId="urn:microsoft.com/office/officeart/2018/2/layout/IconVerticalSolidList"/>
    <dgm:cxn modelId="{818877A8-87F8-41B0-B0A5-B84596D5E73D}" type="presParOf" srcId="{03D10226-10F0-4B2A-9F73-3EFB12600197}" destId="{12DDE9C6-3C25-44E8-B3F0-918FD249F5F5}" srcOrd="3" destOrd="0" presId="urn:microsoft.com/office/officeart/2018/2/layout/IconVerticalSolidList"/>
    <dgm:cxn modelId="{241E843C-E0E5-4899-B763-A202C1CC8AB2}" type="presParOf" srcId="{03D10226-10F0-4B2A-9F73-3EFB12600197}" destId="{AB594A3D-8640-4692-AFDF-6E298BD75622}" srcOrd="4" destOrd="0" presId="urn:microsoft.com/office/officeart/2018/2/layout/IconVerticalSolidList"/>
    <dgm:cxn modelId="{A29094B5-EE70-4CE2-AC75-37F3772EC648}" type="presParOf" srcId="{AB594A3D-8640-4692-AFDF-6E298BD75622}" destId="{41AC3A44-7027-4A1A-82EA-61E0E7C31384}" srcOrd="0" destOrd="0" presId="urn:microsoft.com/office/officeart/2018/2/layout/IconVerticalSolidList"/>
    <dgm:cxn modelId="{360AE5BA-688E-409C-96CD-92B8FF83E5AB}" type="presParOf" srcId="{AB594A3D-8640-4692-AFDF-6E298BD75622}" destId="{456C5BBC-761D-4224-B6A0-7F9C1207914F}" srcOrd="1" destOrd="0" presId="urn:microsoft.com/office/officeart/2018/2/layout/IconVerticalSolidList"/>
    <dgm:cxn modelId="{51628E81-1566-4E42-8E07-51B9CB323378}" type="presParOf" srcId="{AB594A3D-8640-4692-AFDF-6E298BD75622}" destId="{C758D05A-6F0F-4C60-A3EB-47E158D6B92A}" srcOrd="2" destOrd="0" presId="urn:microsoft.com/office/officeart/2018/2/layout/IconVerticalSolidList"/>
    <dgm:cxn modelId="{62694719-B70D-4F0B-A5FD-36BEC735C302}" type="presParOf" srcId="{AB594A3D-8640-4692-AFDF-6E298BD75622}" destId="{66D32A0F-866C-4E4F-8DB5-A276B362AF6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13460-5B4A-4FBF-8A08-FDADEDE51EFE}">
      <dsp:nvSpPr>
        <dsp:cNvPr id="0" name=""/>
        <dsp:cNvSpPr/>
      </dsp:nvSpPr>
      <dsp:spPr>
        <a:xfrm>
          <a:off x="0" y="7073"/>
          <a:ext cx="6513603" cy="1681139"/>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D860AA7-81C9-472B-8C2A-3BE66F14A2E1}">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D4ED68-3C21-41EB-B0E6-FB1EAF34E996}">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rgbClr val="FFFFFF"/>
              </a:solidFill>
              <a:latin typeface="Segoe UI"/>
              <a:ea typeface="+mn-ea"/>
              <a:cs typeface="+mn-cs"/>
            </a:rPr>
            <a:t>Object based GUIs</a:t>
          </a:r>
        </a:p>
      </dsp:txBody>
      <dsp:txXfrm>
        <a:off x="1941716" y="718"/>
        <a:ext cx="4571887" cy="1681139"/>
      </dsp:txXfrm>
    </dsp:sp>
    <dsp:sp modelId="{855B245D-1CDE-4FE2-A2EC-ECA3EF32AC24}">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BA0FC2-F4BB-4514-B51F-D77DDD05B28A}">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314A2D-3D38-4FD3-84AE-83E0E842D554}">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chemeClr val="tx1"/>
              </a:solidFill>
            </a:rPr>
            <a:t>XAML Based GUIs</a:t>
          </a:r>
        </a:p>
      </dsp:txBody>
      <dsp:txXfrm>
        <a:off x="1941716" y="2102143"/>
        <a:ext cx="4571887" cy="1681139"/>
      </dsp:txXfrm>
    </dsp:sp>
    <dsp:sp modelId="{41AC3A44-7027-4A1A-82EA-61E0E7C31384}">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6C5BBC-761D-4224-B6A0-7F9C1207914F}">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D32A0F-866C-4E4F-8DB5-A276B362AF64}">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rgbClr val="FFFFFF"/>
              </a:solidFill>
              <a:latin typeface="Segoe UI"/>
              <a:ea typeface="+mn-ea"/>
              <a:cs typeface="+mn-cs"/>
            </a:rPr>
            <a:t>HTML</a:t>
          </a:r>
          <a:r>
            <a:rPr lang="en-US" sz="2500" kern="1200" dirty="0"/>
            <a:t> </a:t>
          </a:r>
          <a:r>
            <a:rPr lang="en-US" sz="2800" b="1" kern="1200" dirty="0">
              <a:solidFill>
                <a:srgbClr val="FFFFFF"/>
              </a:solidFill>
              <a:latin typeface="Segoe UI"/>
              <a:ea typeface="+mn-ea"/>
              <a:cs typeface="+mn-cs"/>
            </a:rPr>
            <a:t>PowerShell GUIs</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2CC04A-C335-487A-8178-6C90F0F29C95}" type="datetimeFigureOut">
              <a:rPr lang="en-US" smtClean="0"/>
              <a:t>11/7/2019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05CAA-7DFD-4456-A943-C499583EE113}" type="slidenum">
              <a:rPr lang="en-US" smtClean="0"/>
              <a:t>‹#›</a:t>
            </a:fld>
            <a:endParaRPr lang="en-US"/>
          </a:p>
        </p:txBody>
      </p:sp>
    </p:spTree>
    <p:extLst>
      <p:ext uri="{BB962C8B-B14F-4D97-AF65-F5344CB8AC3E}">
        <p14:creationId xmlns:p14="http://schemas.microsoft.com/office/powerpoint/2010/main" val="2703485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Stephen first</a:t>
            </a:r>
          </a:p>
          <a:p>
            <a:r>
              <a:rPr lang="en-US" dirty="0"/>
              <a:t>Nathan second</a:t>
            </a:r>
          </a:p>
          <a:p>
            <a:endParaRPr lang="en-US" dirty="0"/>
          </a:p>
          <a:p>
            <a:endParaRPr lang="en-US" dirty="0"/>
          </a:p>
        </p:txBody>
      </p:sp>
      <p:sp>
        <p:nvSpPr>
          <p:cNvPr id="4" name="Slide Number Placeholder 3"/>
          <p:cNvSpPr>
            <a:spLocks noGrp="1"/>
          </p:cNvSpPr>
          <p:nvPr>
            <p:ph type="sldNum" sz="quarter" idx="5"/>
          </p:nvPr>
        </p:nvSpPr>
        <p:spPr/>
        <p:txBody>
          <a:bodyPr/>
          <a:lstStyle/>
          <a:p>
            <a:fld id="{C7B05CAA-7DFD-4456-A943-C499583EE113}" type="slidenum">
              <a:rPr lang="en-US" smtClean="0"/>
              <a:t>2</a:t>
            </a:fld>
            <a:endParaRPr lang="en-US"/>
          </a:p>
        </p:txBody>
      </p:sp>
    </p:spTree>
    <p:extLst>
      <p:ext uri="{BB962C8B-B14F-4D97-AF65-F5344CB8AC3E}">
        <p14:creationId xmlns:p14="http://schemas.microsoft.com/office/powerpoint/2010/main" val="767227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 let's cover some basics of WPF. I know these are supposed to be level 300/400 sessions here, but technically while this is probably level 100 C#, using WPF in PowerShell is definitely level 300+.</a:t>
            </a:r>
          </a:p>
        </p:txBody>
      </p:sp>
      <p:sp>
        <p:nvSpPr>
          <p:cNvPr id="4" name="Slide Number Placeholder 3"/>
          <p:cNvSpPr>
            <a:spLocks noGrp="1"/>
          </p:cNvSpPr>
          <p:nvPr>
            <p:ph type="sldNum" sz="quarter" idx="5"/>
          </p:nvPr>
        </p:nvSpPr>
        <p:spPr/>
        <p:txBody>
          <a:bodyPr/>
          <a:lstStyle/>
          <a:p>
            <a:fld id="{C7B05CAA-7DFD-4456-A943-C499583EE113}" type="slidenum">
              <a:rPr lang="en-US" smtClean="0"/>
              <a:t>11</a:t>
            </a:fld>
            <a:endParaRPr lang="en-US"/>
          </a:p>
        </p:txBody>
      </p:sp>
    </p:spTree>
    <p:extLst>
      <p:ext uri="{BB962C8B-B14F-4D97-AF65-F5344CB8AC3E}">
        <p14:creationId xmlns:p14="http://schemas.microsoft.com/office/powerpoint/2010/main" val="153982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a:t>
            </a:r>
          </a:p>
          <a:p>
            <a:r>
              <a:rPr lang="en-US" dirty="0"/>
              <a:t>The "Animations!" line should have some funky animation because why not? </a:t>
            </a:r>
            <a:r>
              <a:rPr lang="en-US" dirty="0">
                <a:sym typeface="Wingdings" panose="05000000000000000000" pitchFamily="2" charset="2"/>
              </a:rPr>
              <a:t></a:t>
            </a:r>
            <a:br>
              <a:rPr lang="en-US" dirty="0"/>
            </a:br>
            <a:br>
              <a:rPr lang="en-US" dirty="0"/>
            </a:br>
            <a:r>
              <a:rPr lang="en-US" dirty="0"/>
              <a:t>OUTLINE/ROUGH SCRIPT</a:t>
            </a:r>
          </a:p>
          <a:p>
            <a:r>
              <a:rPr lang="en-US" dirty="0"/>
              <a:t>----------</a:t>
            </a:r>
          </a:p>
          <a:p>
            <a:r>
              <a:rPr lang="en-US" b="1" dirty="0"/>
              <a:t>WINDOWS PRESENTATION FRAMEWORK: </a:t>
            </a:r>
            <a:r>
              <a:rPr lang="en-US" b="0" dirty="0"/>
              <a:t>WPF stands for Windows Presentation Framework. It was introduced with… drumroll…</a:t>
            </a:r>
          </a:p>
          <a:p>
            <a:endParaRPr lang="en-US" b="0" dirty="0"/>
          </a:p>
          <a:p>
            <a:r>
              <a:rPr lang="en-US" b="0" dirty="0"/>
              <a:t>.NET freaking 3.0. 2006. What are we at now, like .NET 4.7? Windows 7 shipped with .NET 3.5, so you can basically use it anywhere. If you use it in WinPE there are some special considerations, but we'll get to those later.</a:t>
            </a:r>
          </a:p>
          <a:p>
            <a:endParaRPr lang="en-US" b="1" dirty="0"/>
          </a:p>
          <a:p>
            <a:r>
              <a:rPr lang="en-US" b="1" dirty="0"/>
              <a:t>UI FRAMEWORK:</a:t>
            </a:r>
            <a:r>
              <a:rPr lang="en-US" b="0" dirty="0"/>
              <a:t> WPF is a UI framework for Windows Desktop Applications that is a subset of the .NET Framework. It offers some advantages over the more traditional UI framework that many of you might be familiar with; WinForms. What is a UI framework? Well, it's essentially code that writes code for you. Without a framework you would be drawing controls like buttons manually; with a framework you would just add a "button" element and the framework would handle drawing the outline of the button, filling the color of the button, adding the text to the button, changing the color of the button when you hover or click on it, defining an event when the mouse clicks the button, etc.</a:t>
            </a:r>
          </a:p>
          <a:p>
            <a:endParaRPr lang="en-US" b="0" dirty="0"/>
          </a:p>
          <a:p>
            <a:r>
              <a:rPr lang="en-US" b="1" dirty="0"/>
              <a:t>ADVANTAGES OVER WINFORMS: </a:t>
            </a:r>
            <a:r>
              <a:rPr lang="en-US" b="0" dirty="0"/>
              <a:t>WPF offers a few different advantages over WinForms – one big one specifically is that many of the "controls" (e.g. button, </a:t>
            </a:r>
            <a:r>
              <a:rPr lang="en-US" b="0" dirty="0" err="1"/>
              <a:t>TextBlock</a:t>
            </a:r>
            <a:r>
              <a:rPr lang="en-US" b="0" dirty="0"/>
              <a:t>, </a:t>
            </a:r>
            <a:r>
              <a:rPr lang="en-US" b="0" dirty="0" err="1"/>
              <a:t>etc</a:t>
            </a:r>
            <a:r>
              <a:rPr lang="en-US" b="0" dirty="0"/>
              <a:t>) have no official "look" defined. With WPF you could put a picture inside of a button instead of text, whereas this is not possible with WinForms without defining your own "Image Button" control or getting a 3</a:t>
            </a:r>
            <a:r>
              <a:rPr lang="en-US" b="0" baseline="30000" dirty="0"/>
              <a:t>rd</a:t>
            </a:r>
            <a:r>
              <a:rPr lang="en-US" b="0" dirty="0"/>
              <a:t> party control that supports it. Also instead of being tied to a graphical editor or *GASP* writing your own objects in code, you can write your UI in XAML (which looks a lot like XML).</a:t>
            </a:r>
          </a:p>
          <a:p>
            <a:endParaRPr lang="en-US" b="0" dirty="0"/>
          </a:p>
          <a:p>
            <a:r>
              <a:rPr lang="en-US" b="0" dirty="0"/>
              <a:t>Layouts are much more friendly to generate in WPF as well. Using controls like "Grid" and "</a:t>
            </a:r>
            <a:r>
              <a:rPr lang="en-US" b="0" dirty="0" err="1"/>
              <a:t>StackPanel</a:t>
            </a:r>
            <a:r>
              <a:rPr lang="en-US" b="0" dirty="0"/>
              <a:t>" you can intelligently layout your controls rather than specifying a pixel location (yuck).</a:t>
            </a:r>
          </a:p>
          <a:p>
            <a:br>
              <a:rPr lang="en-US" b="0" dirty="0"/>
            </a:br>
            <a:r>
              <a:rPr lang="en-US" b="0" dirty="0"/>
              <a:t>Additionally there are a few great themes and custom controls available for FREE from the community. These include full theme replacements like </a:t>
            </a:r>
            <a:r>
              <a:rPr lang="en-US" b="0" dirty="0" err="1"/>
              <a:t>MahApps.Metro</a:t>
            </a:r>
            <a:r>
              <a:rPr lang="en-US" b="0" dirty="0"/>
              <a:t> or Material Design, or even just custom controls that you can use to enhance your scripts. I would suggest following Damien Van </a:t>
            </a:r>
            <a:r>
              <a:rPr lang="en-US" b="0" dirty="0" err="1"/>
              <a:t>Robaeys</a:t>
            </a:r>
            <a:r>
              <a:rPr lang="en-US" b="0" dirty="0"/>
              <a:t> on Twitter or visiting his blog as he shares many of these controls and themes (as well as their use in PowerShell) on a regular basis.</a:t>
            </a:r>
            <a:br>
              <a:rPr lang="en-US" b="0" dirty="0"/>
            </a:br>
            <a:endParaRPr lang="en-US" b="0" dirty="0"/>
          </a:p>
          <a:p>
            <a:r>
              <a:rPr lang="en-US" b="0" dirty="0"/>
              <a:t>While you probably won't end up using them </a:t>
            </a:r>
            <a:r>
              <a:rPr lang="en-US" b="1" i="1" dirty="0"/>
              <a:t>directly </a:t>
            </a:r>
            <a:r>
              <a:rPr lang="en-US" b="0" dirty="0"/>
              <a:t>in PowerShell (or maybe you will – I'm not going to stop you), animations are super easy to define for controls in XAML.</a:t>
            </a:r>
          </a:p>
          <a:p>
            <a:endParaRPr lang="en-US" b="0" dirty="0"/>
          </a:p>
          <a:p>
            <a:r>
              <a:rPr lang="en-US" b="1" dirty="0"/>
              <a:t>FREE TOOLS:</a:t>
            </a:r>
            <a:r>
              <a:rPr lang="en-US" b="0" dirty="0"/>
              <a:t> I have nothing but high praise to give products like </a:t>
            </a:r>
            <a:r>
              <a:rPr lang="en-US" b="0" dirty="0" err="1"/>
              <a:t>Sapien's</a:t>
            </a:r>
            <a:r>
              <a:rPr lang="en-US" b="0" dirty="0"/>
              <a:t> PowerShell Studio, but I'm also </a:t>
            </a:r>
            <a:r>
              <a:rPr lang="en-US" b="0" dirty="0" err="1"/>
              <a:t>suuuuuuper</a:t>
            </a:r>
            <a:r>
              <a:rPr lang="en-US" b="0" dirty="0"/>
              <a:t> cheap. Designing a GUI in a WYSIWYG editor is free with WPF – Visual Studio Community Edition can help you design your XAML that will later be imported to the PowerShell script. It also has the added benefit of giving you a platform to learn a new language like C#.</a:t>
            </a:r>
          </a:p>
          <a:p>
            <a:endParaRPr lang="en-US" b="0" dirty="0"/>
          </a:p>
          <a:p>
            <a:r>
              <a:rPr lang="en-US" b="0" dirty="0"/>
              <a:t>Although there are some potential licensing pitfalls with using Visual Studio CE – I'm not a lawyer, _____ is not a lawyer, so you should check with your lawyers.</a:t>
            </a:r>
            <a:endParaRPr lang="en-US" b="1" dirty="0"/>
          </a:p>
        </p:txBody>
      </p:sp>
      <p:sp>
        <p:nvSpPr>
          <p:cNvPr id="4" name="Slide Number Placeholder 3"/>
          <p:cNvSpPr>
            <a:spLocks noGrp="1"/>
          </p:cNvSpPr>
          <p:nvPr>
            <p:ph type="sldNum" sz="quarter" idx="5"/>
          </p:nvPr>
        </p:nvSpPr>
        <p:spPr/>
        <p:txBody>
          <a:bodyPr/>
          <a:lstStyle/>
          <a:p>
            <a:fld id="{C7B05CAA-7DFD-4456-A943-C499583EE113}" type="slidenum">
              <a:rPr lang="en-US" smtClean="0"/>
              <a:t>12</a:t>
            </a:fld>
            <a:endParaRPr lang="en-US"/>
          </a:p>
        </p:txBody>
      </p:sp>
    </p:spTree>
    <p:extLst>
      <p:ext uri="{BB962C8B-B14F-4D97-AF65-F5344CB8AC3E}">
        <p14:creationId xmlns:p14="http://schemas.microsoft.com/office/powerpoint/2010/main" val="4001516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Okay, so we keep talking about this XAML thing – what is it? </a:t>
            </a:r>
            <a:r>
              <a:rPr lang="en-US" b="0" dirty="0" err="1"/>
              <a:t>eXtensible</a:t>
            </a:r>
            <a:r>
              <a:rPr lang="en-US" b="0" dirty="0"/>
              <a:t> Application Markup Language. It's XML with a few minor </a:t>
            </a:r>
            <a:r>
              <a:rPr lang="en-US" b="0"/>
              <a:t>changes.</a:t>
            </a:r>
            <a:endParaRPr lang="en-US" b="0" dirty="0"/>
          </a:p>
          <a:p>
            <a:endParaRPr lang="en-US" b="0" dirty="0"/>
          </a:p>
          <a:p>
            <a:r>
              <a:rPr lang="en-US" b="0" dirty="0"/>
              <a:t>You have a main element like a window with properties attached to that element, and you also have child elements like grids, or buttons, attached to that parent or even to children (nesting for the win).</a:t>
            </a:r>
          </a:p>
          <a:p>
            <a:endParaRPr lang="en-US" b="0" dirty="0"/>
          </a:p>
          <a:p>
            <a:r>
              <a:rPr lang="en-US" b="0" dirty="0"/>
              <a:t>The important thing to note here is that XAML doesn't use any "code" – it's all elements. So animations aren't defined as code – they're defined as elements in a storyboard. I know this distinction seems minor, but when you go a bit deeper in XAML it becomes more important. Like if you needed to convert a value into a different format – there isn't a way to convert 3244 into 32.44 degrees Fahrenheit in XAML – you require some bit of code behind or a value converter to do that – well outside the scope of this presentation, but good to know nonetheless.</a:t>
            </a:r>
          </a:p>
        </p:txBody>
      </p:sp>
      <p:sp>
        <p:nvSpPr>
          <p:cNvPr id="4" name="Slide Number Placeholder 3"/>
          <p:cNvSpPr>
            <a:spLocks noGrp="1"/>
          </p:cNvSpPr>
          <p:nvPr>
            <p:ph type="sldNum" sz="quarter" idx="5"/>
          </p:nvPr>
        </p:nvSpPr>
        <p:spPr/>
        <p:txBody>
          <a:bodyPr/>
          <a:lstStyle/>
          <a:p>
            <a:fld id="{C7B05CAA-7DFD-4456-A943-C499583EE113}" type="slidenum">
              <a:rPr lang="en-US" smtClean="0"/>
              <a:t>13</a:t>
            </a:fld>
            <a:endParaRPr lang="en-US"/>
          </a:p>
        </p:txBody>
      </p:sp>
    </p:spTree>
    <p:extLst>
      <p:ext uri="{BB962C8B-B14F-4D97-AF65-F5344CB8AC3E}">
        <p14:creationId xmlns:p14="http://schemas.microsoft.com/office/powerpoint/2010/main" val="2613016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deal – drag and drop leads to a few problems.</a:t>
            </a:r>
          </a:p>
          <a:p>
            <a:endParaRPr lang="en-US" dirty="0"/>
          </a:p>
          <a:p>
            <a:r>
              <a:rPr lang="en-US" dirty="0"/>
              <a:t>It means that elements like buttons are defined by margin pixels. There is no way to "absolutely" position an element in XAML so the fallback is to define a margin for the element which effectively accomplishes the same thing, but not really.</a:t>
            </a:r>
          </a:p>
          <a:p>
            <a:endParaRPr lang="en-US" dirty="0"/>
          </a:p>
          <a:p>
            <a:r>
              <a:rPr lang="en-US" dirty="0"/>
              <a:t>It doesn't scale well. If you rely on positioning via pixel you're going to have a bad time when you run the script on a monitor with a different DPI scale or font size. The chances of this happening might be slim, but they're worth considering.</a:t>
            </a:r>
          </a:p>
          <a:p>
            <a:endParaRPr lang="en-US" dirty="0"/>
          </a:p>
          <a:p>
            <a:r>
              <a:rPr lang="en-US" dirty="0"/>
              <a:t>Also – if I see any of you writing a script in WPF and posting it to GitHub and I see remnants of drag and drop – I'm </a:t>
            </a:r>
            <a:r>
              <a:rPr lang="en-US" dirty="0" err="1"/>
              <a:t>gonna</a:t>
            </a:r>
            <a:r>
              <a:rPr lang="en-US" dirty="0"/>
              <a:t> laugh at you, then provide some constructive feedback to help you re-organize your XAML.</a:t>
            </a:r>
          </a:p>
        </p:txBody>
      </p:sp>
      <p:sp>
        <p:nvSpPr>
          <p:cNvPr id="4" name="Slide Number Placeholder 3"/>
          <p:cNvSpPr>
            <a:spLocks noGrp="1"/>
          </p:cNvSpPr>
          <p:nvPr>
            <p:ph type="sldNum" sz="quarter" idx="5"/>
          </p:nvPr>
        </p:nvSpPr>
        <p:spPr/>
        <p:txBody>
          <a:bodyPr/>
          <a:lstStyle/>
          <a:p>
            <a:fld id="{C7B05CAA-7DFD-4456-A943-C499583EE113}" type="slidenum">
              <a:rPr lang="en-US" smtClean="0"/>
              <a:t>14</a:t>
            </a:fld>
            <a:endParaRPr lang="en-US"/>
          </a:p>
        </p:txBody>
      </p:sp>
    </p:spTree>
    <p:extLst>
      <p:ext uri="{BB962C8B-B14F-4D97-AF65-F5344CB8AC3E}">
        <p14:creationId xmlns:p14="http://schemas.microsoft.com/office/powerpoint/2010/main" val="2294704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layout hygiene uses either Grids, </a:t>
            </a:r>
            <a:r>
              <a:rPr lang="en-US" dirty="0" err="1"/>
              <a:t>StackPanels</a:t>
            </a:r>
            <a:r>
              <a:rPr lang="en-US" dirty="0"/>
              <a:t>, or some combination of those two layout elements.</a:t>
            </a:r>
          </a:p>
          <a:p>
            <a:endParaRPr lang="en-US" dirty="0"/>
          </a:p>
          <a:p>
            <a:r>
              <a:rPr lang="en-US" dirty="0"/>
              <a:t>Grids are similar to HTML tables – you have rows and columns. They can be defined by proportional division (meaning "take up 1/3 of the remaining space"), they can be define as specific pixel heights/widths, or you can automatically size them based off of content. They're rather versatile but do require a bit of manual work to define up front.</a:t>
            </a:r>
          </a:p>
          <a:p>
            <a:endParaRPr lang="en-US" dirty="0"/>
          </a:p>
          <a:p>
            <a:r>
              <a:rPr lang="en-US" dirty="0" err="1"/>
              <a:t>StackPanels</a:t>
            </a:r>
            <a:r>
              <a:rPr lang="en-US" dirty="0"/>
              <a:t> on the other hand are kind of like Automatic tables. Elements or controls stack horizontally/vertically based on the amount of space (horizontal or vertical) which they request.</a:t>
            </a:r>
          </a:p>
        </p:txBody>
      </p:sp>
      <p:sp>
        <p:nvSpPr>
          <p:cNvPr id="4" name="Slide Number Placeholder 3"/>
          <p:cNvSpPr>
            <a:spLocks noGrp="1"/>
          </p:cNvSpPr>
          <p:nvPr>
            <p:ph type="sldNum" sz="quarter" idx="5"/>
          </p:nvPr>
        </p:nvSpPr>
        <p:spPr/>
        <p:txBody>
          <a:bodyPr/>
          <a:lstStyle/>
          <a:p>
            <a:fld id="{C7B05CAA-7DFD-4456-A943-C499583EE113}" type="slidenum">
              <a:rPr lang="en-US" smtClean="0"/>
              <a:t>15</a:t>
            </a:fld>
            <a:endParaRPr lang="en-US"/>
          </a:p>
        </p:txBody>
      </p:sp>
    </p:spTree>
    <p:extLst>
      <p:ext uri="{BB962C8B-B14F-4D97-AF65-F5344CB8AC3E}">
        <p14:creationId xmlns:p14="http://schemas.microsoft.com/office/powerpoint/2010/main" val="2458183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got the basics out of the way let's talk about creating WPF dialogs in PowerShell using object</a:t>
            </a:r>
          </a:p>
          <a:p>
            <a:endParaRPr lang="en-US" dirty="0"/>
          </a:p>
          <a:p>
            <a:r>
              <a:rPr lang="en-US" dirty="0"/>
              <a:t>Aka straight PowerShell, no chaser…</a:t>
            </a:r>
          </a:p>
          <a:p>
            <a:endParaRPr lang="en-US" dirty="0"/>
          </a:p>
          <a:p>
            <a:r>
              <a:rPr lang="en-US" dirty="0"/>
              <a:t>Aka the "</a:t>
            </a:r>
            <a:r>
              <a:rPr lang="en-US" dirty="0" err="1"/>
              <a:t>Sapien</a:t>
            </a:r>
            <a:r>
              <a:rPr lang="en-US" dirty="0"/>
              <a:t>" WinForms method you might be familiar with…</a:t>
            </a:r>
          </a:p>
          <a:p>
            <a:endParaRPr lang="en-US" dirty="0"/>
          </a:p>
          <a:p>
            <a:r>
              <a:rPr lang="en-US" dirty="0"/>
              <a:t>Aka…</a:t>
            </a:r>
          </a:p>
        </p:txBody>
      </p:sp>
      <p:sp>
        <p:nvSpPr>
          <p:cNvPr id="4" name="Slide Number Placeholder 3"/>
          <p:cNvSpPr>
            <a:spLocks noGrp="1"/>
          </p:cNvSpPr>
          <p:nvPr>
            <p:ph type="sldNum" sz="quarter" idx="5"/>
          </p:nvPr>
        </p:nvSpPr>
        <p:spPr/>
        <p:txBody>
          <a:bodyPr/>
          <a:lstStyle/>
          <a:p>
            <a:fld id="{C7B05CAA-7DFD-4456-A943-C499583EE113}" type="slidenum">
              <a:rPr lang="en-US" smtClean="0"/>
              <a:t>16</a:t>
            </a:fld>
            <a:endParaRPr lang="en-US"/>
          </a:p>
        </p:txBody>
      </p:sp>
    </p:spTree>
    <p:extLst>
      <p:ext uri="{BB962C8B-B14F-4D97-AF65-F5344CB8AC3E}">
        <p14:creationId xmlns:p14="http://schemas.microsoft.com/office/powerpoint/2010/main" val="430939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HARD WAY.</a:t>
            </a:r>
          </a:p>
          <a:p>
            <a:endParaRPr lang="en-US" dirty="0"/>
          </a:p>
          <a:p>
            <a:r>
              <a:rPr lang="en-US" dirty="0"/>
              <a:t>Seriously, I use this on some very basic WPF elements to make it easier to comprehend for my clients who are XAML adverse, but it typically ends up meaning more code and not </a:t>
            </a:r>
            <a:r>
              <a:rPr lang="en-US" i="1" dirty="0"/>
              <a:t>necessarily </a:t>
            </a:r>
            <a:r>
              <a:rPr lang="en-US" i="0" dirty="0"/>
              <a:t>more readable code.</a:t>
            </a:r>
            <a:endParaRPr lang="en-US" dirty="0"/>
          </a:p>
        </p:txBody>
      </p:sp>
      <p:sp>
        <p:nvSpPr>
          <p:cNvPr id="4" name="Slide Number Placeholder 3"/>
          <p:cNvSpPr>
            <a:spLocks noGrp="1"/>
          </p:cNvSpPr>
          <p:nvPr>
            <p:ph type="sldNum" sz="quarter" idx="5"/>
          </p:nvPr>
        </p:nvSpPr>
        <p:spPr/>
        <p:txBody>
          <a:bodyPr/>
          <a:lstStyle/>
          <a:p>
            <a:fld id="{C7B05CAA-7DFD-4456-A943-C499583EE113}" type="slidenum">
              <a:rPr lang="en-US" smtClean="0"/>
              <a:t>17</a:t>
            </a:fld>
            <a:endParaRPr lang="en-US"/>
          </a:p>
        </p:txBody>
      </p:sp>
    </p:spTree>
    <p:extLst>
      <p:ext uri="{BB962C8B-B14F-4D97-AF65-F5344CB8AC3E}">
        <p14:creationId xmlns:p14="http://schemas.microsoft.com/office/powerpoint/2010/main" val="3852759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first thing we need to do if we're going to build the code manually is import our frameworks. You'll have to do this with the XAML method too, just FYI.</a:t>
            </a:r>
          </a:p>
        </p:txBody>
      </p:sp>
      <p:sp>
        <p:nvSpPr>
          <p:cNvPr id="4" name="Slide Number Placeholder 3"/>
          <p:cNvSpPr>
            <a:spLocks noGrp="1"/>
          </p:cNvSpPr>
          <p:nvPr>
            <p:ph type="sldNum" sz="quarter" idx="5"/>
          </p:nvPr>
        </p:nvSpPr>
        <p:spPr/>
        <p:txBody>
          <a:bodyPr/>
          <a:lstStyle/>
          <a:p>
            <a:fld id="{C7B05CAA-7DFD-4456-A943-C499583EE113}" type="slidenum">
              <a:rPr lang="en-US" smtClean="0"/>
              <a:t>18</a:t>
            </a:fld>
            <a:endParaRPr lang="en-US"/>
          </a:p>
        </p:txBody>
      </p:sp>
    </p:spTree>
    <p:extLst>
      <p:ext uri="{BB962C8B-B14F-4D97-AF65-F5344CB8AC3E}">
        <p14:creationId xmlns:p14="http://schemas.microsoft.com/office/powerpoint/2010/main" val="3352282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much you only need to run "Add-Type – </a:t>
            </a:r>
            <a:r>
              <a:rPr lang="en-US" dirty="0" err="1"/>
              <a:t>AssemblyName</a:t>
            </a:r>
            <a:r>
              <a:rPr lang="en-US" dirty="0"/>
              <a:t> </a:t>
            </a:r>
            <a:r>
              <a:rPr lang="en-US" dirty="0" err="1"/>
              <a:t>PresentationFramework</a:t>
            </a:r>
            <a:r>
              <a:rPr lang="en-US" dirty="0"/>
              <a:t>"</a:t>
            </a:r>
          </a:p>
          <a:p>
            <a:endParaRPr lang="en-US" dirty="0"/>
          </a:p>
          <a:p>
            <a:r>
              <a:rPr lang="en-US" dirty="0"/>
              <a:t>The other two that you might see from time to time in other scripts are </a:t>
            </a:r>
            <a:r>
              <a:rPr lang="en-US" dirty="0" err="1"/>
              <a:t>PresentationCore</a:t>
            </a:r>
            <a:r>
              <a:rPr lang="en-US" dirty="0"/>
              <a:t> and </a:t>
            </a:r>
            <a:r>
              <a:rPr lang="en-US" dirty="0" err="1"/>
              <a:t>WindowsBase</a:t>
            </a:r>
            <a:r>
              <a:rPr lang="en-US" dirty="0"/>
              <a:t>. To date, I have not found a particular use for these two types that would translate to a need in PowerShell. I think there is the possibility that some of the base types like a "</a:t>
            </a:r>
            <a:r>
              <a:rPr lang="en-US" dirty="0" err="1"/>
              <a:t>SolidColorBrush</a:t>
            </a:r>
            <a:r>
              <a:rPr lang="en-US" dirty="0"/>
              <a:t>" may require </a:t>
            </a:r>
            <a:r>
              <a:rPr lang="en-US" dirty="0" err="1"/>
              <a:t>PresentaitonCore</a:t>
            </a:r>
            <a:r>
              <a:rPr lang="en-US" dirty="0"/>
              <a:t>, a good rule of thumb is if it compiles, runs, and looks correct without adding these two types, then you can safely exclude them. Although including them probably won't cause you much headache either.</a:t>
            </a:r>
          </a:p>
        </p:txBody>
      </p:sp>
      <p:sp>
        <p:nvSpPr>
          <p:cNvPr id="4" name="Slide Number Placeholder 3"/>
          <p:cNvSpPr>
            <a:spLocks noGrp="1"/>
          </p:cNvSpPr>
          <p:nvPr>
            <p:ph type="sldNum" sz="quarter" idx="5"/>
          </p:nvPr>
        </p:nvSpPr>
        <p:spPr/>
        <p:txBody>
          <a:bodyPr/>
          <a:lstStyle/>
          <a:p>
            <a:fld id="{C7B05CAA-7DFD-4456-A943-C499583EE113}" type="slidenum">
              <a:rPr lang="en-US" smtClean="0"/>
              <a:t>19</a:t>
            </a:fld>
            <a:endParaRPr lang="en-US"/>
          </a:p>
        </p:txBody>
      </p:sp>
    </p:spTree>
    <p:extLst>
      <p:ext uri="{BB962C8B-B14F-4D97-AF65-F5344CB8AC3E}">
        <p14:creationId xmlns:p14="http://schemas.microsoft.com/office/powerpoint/2010/main" val="2238368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need to create all our objects – like windows, buttons, labels, grids, oh my.</a:t>
            </a:r>
          </a:p>
        </p:txBody>
      </p:sp>
      <p:sp>
        <p:nvSpPr>
          <p:cNvPr id="4" name="Slide Number Placeholder 3"/>
          <p:cNvSpPr>
            <a:spLocks noGrp="1"/>
          </p:cNvSpPr>
          <p:nvPr>
            <p:ph type="sldNum" sz="quarter" idx="5"/>
          </p:nvPr>
        </p:nvSpPr>
        <p:spPr/>
        <p:txBody>
          <a:bodyPr/>
          <a:lstStyle/>
          <a:p>
            <a:fld id="{C7B05CAA-7DFD-4456-A943-C499583EE113}" type="slidenum">
              <a:rPr lang="en-US" smtClean="0"/>
              <a:t>20</a:t>
            </a:fld>
            <a:endParaRPr lang="en-US"/>
          </a:p>
        </p:txBody>
      </p:sp>
    </p:spTree>
    <p:extLst>
      <p:ext uri="{BB962C8B-B14F-4D97-AF65-F5344CB8AC3E}">
        <p14:creationId xmlns:p14="http://schemas.microsoft.com/office/powerpoint/2010/main" val="1531674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we’ll cover</a:t>
            </a:r>
          </a:p>
        </p:txBody>
      </p:sp>
      <p:sp>
        <p:nvSpPr>
          <p:cNvPr id="4" name="Slide Number Placeholder 3"/>
          <p:cNvSpPr>
            <a:spLocks noGrp="1"/>
          </p:cNvSpPr>
          <p:nvPr>
            <p:ph type="sldNum" sz="quarter" idx="5"/>
          </p:nvPr>
        </p:nvSpPr>
        <p:spPr/>
        <p:txBody>
          <a:bodyPr/>
          <a:lstStyle/>
          <a:p>
            <a:fld id="{C7B05CAA-7DFD-4456-A943-C499583EE113}" type="slidenum">
              <a:rPr lang="en-US" smtClean="0"/>
              <a:t>3</a:t>
            </a:fld>
            <a:endParaRPr lang="en-US"/>
          </a:p>
        </p:txBody>
      </p:sp>
    </p:spTree>
    <p:extLst>
      <p:ext uri="{BB962C8B-B14F-4D97-AF65-F5344CB8AC3E}">
        <p14:creationId xmlns:p14="http://schemas.microsoft.com/office/powerpoint/2010/main" val="414484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we'll create a window object – this is a type of "</a:t>
            </a:r>
            <a:r>
              <a:rPr lang="en-US" dirty="0" err="1"/>
              <a:t>System.Windows.Window</a:t>
            </a:r>
            <a:r>
              <a:rPr lang="en-US" dirty="0"/>
              <a:t>" and store it in a variable.</a:t>
            </a:r>
          </a:p>
          <a:p>
            <a:r>
              <a:rPr lang="en-US" dirty="0"/>
              <a:t>We can then reference the properties of that object and set things like the height/width, or title of the window.</a:t>
            </a:r>
          </a:p>
          <a:p>
            <a:endParaRPr lang="en-US" dirty="0"/>
          </a:p>
          <a:p>
            <a:r>
              <a:rPr lang="en-US" dirty="0"/>
              <a:t>Next we'll create a stack panel.</a:t>
            </a:r>
          </a:p>
          <a:p>
            <a:endParaRPr lang="en-US" dirty="0"/>
          </a:p>
          <a:p>
            <a:r>
              <a:rPr lang="en-US" dirty="0"/>
              <a:t>Next we'll create a child object – why don't we create an image, but we'll make it a surprise, so it's visibility will be hidden when we start the script.</a:t>
            </a:r>
          </a:p>
          <a:p>
            <a:endParaRPr lang="en-US" dirty="0"/>
          </a:p>
          <a:p>
            <a:r>
              <a:rPr lang="en-US" dirty="0"/>
              <a:t>Finally, we'll create a button to reveal the surprise.</a:t>
            </a:r>
          </a:p>
        </p:txBody>
      </p:sp>
      <p:sp>
        <p:nvSpPr>
          <p:cNvPr id="4" name="Slide Number Placeholder 3"/>
          <p:cNvSpPr>
            <a:spLocks noGrp="1"/>
          </p:cNvSpPr>
          <p:nvPr>
            <p:ph type="sldNum" sz="quarter" idx="5"/>
          </p:nvPr>
        </p:nvSpPr>
        <p:spPr/>
        <p:txBody>
          <a:bodyPr/>
          <a:lstStyle/>
          <a:p>
            <a:fld id="{C7B05CAA-7DFD-4456-A943-C499583EE113}" type="slidenum">
              <a:rPr lang="en-US" smtClean="0"/>
              <a:t>21</a:t>
            </a:fld>
            <a:endParaRPr lang="en-US"/>
          </a:p>
        </p:txBody>
      </p:sp>
    </p:spTree>
    <p:extLst>
      <p:ext uri="{BB962C8B-B14F-4D97-AF65-F5344CB8AC3E}">
        <p14:creationId xmlns:p14="http://schemas.microsoft.com/office/powerpoint/2010/main" val="1132748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now we need to add child object into their respective parents. Take mind to the order you apply them for things like </a:t>
            </a:r>
            <a:r>
              <a:rPr lang="en-US" dirty="0" err="1"/>
              <a:t>StackPanel</a:t>
            </a:r>
            <a:r>
              <a:rPr lang="en-US" dirty="0"/>
              <a:t>.</a:t>
            </a:r>
          </a:p>
        </p:txBody>
      </p:sp>
      <p:sp>
        <p:nvSpPr>
          <p:cNvPr id="4" name="Slide Number Placeholder 3"/>
          <p:cNvSpPr>
            <a:spLocks noGrp="1"/>
          </p:cNvSpPr>
          <p:nvPr>
            <p:ph type="sldNum" sz="quarter" idx="5"/>
          </p:nvPr>
        </p:nvSpPr>
        <p:spPr/>
        <p:txBody>
          <a:bodyPr/>
          <a:lstStyle/>
          <a:p>
            <a:fld id="{C7B05CAA-7DFD-4456-A943-C499583EE113}" type="slidenum">
              <a:rPr lang="en-US" smtClean="0"/>
              <a:t>22</a:t>
            </a:fld>
            <a:endParaRPr lang="en-US"/>
          </a:p>
        </p:txBody>
      </p:sp>
    </p:spTree>
    <p:extLst>
      <p:ext uri="{BB962C8B-B14F-4D97-AF65-F5344CB8AC3E}">
        <p14:creationId xmlns:p14="http://schemas.microsoft.com/office/powerpoint/2010/main" val="3147735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 pay attention to the order here – we're adding things vertically in the stack panel, so the first object we add will be put at the top of the </a:t>
            </a:r>
            <a:r>
              <a:rPr lang="en-US" dirty="0" err="1"/>
              <a:t>stackpanel</a:t>
            </a:r>
            <a:r>
              <a:rPr lang="en-US" dirty="0"/>
              <a:t>, etc.</a:t>
            </a:r>
          </a:p>
          <a:p>
            <a:endParaRPr lang="en-US" dirty="0"/>
          </a:p>
          <a:p>
            <a:r>
              <a:rPr lang="en-US" dirty="0"/>
              <a:t>Also pay attention to the ways that the content is added. In most cases, controls that support multiple children (like grids or </a:t>
            </a:r>
            <a:r>
              <a:rPr lang="en-US" dirty="0" err="1"/>
              <a:t>stackpanels</a:t>
            </a:r>
            <a:r>
              <a:rPr lang="en-US" dirty="0"/>
              <a:t>) will have an "</a:t>
            </a:r>
            <a:r>
              <a:rPr lang="en-US" dirty="0" err="1"/>
              <a:t>AddChild</a:t>
            </a:r>
            <a:r>
              <a:rPr lang="en-US" dirty="0"/>
              <a:t>" method, whereas controls that only support one child typically have a property called "Content"</a:t>
            </a:r>
          </a:p>
        </p:txBody>
      </p:sp>
      <p:sp>
        <p:nvSpPr>
          <p:cNvPr id="4" name="Slide Number Placeholder 3"/>
          <p:cNvSpPr>
            <a:spLocks noGrp="1"/>
          </p:cNvSpPr>
          <p:nvPr>
            <p:ph type="sldNum" sz="quarter" idx="5"/>
          </p:nvPr>
        </p:nvSpPr>
        <p:spPr/>
        <p:txBody>
          <a:bodyPr/>
          <a:lstStyle/>
          <a:p>
            <a:fld id="{C7B05CAA-7DFD-4456-A943-C499583EE113}" type="slidenum">
              <a:rPr lang="en-US" smtClean="0"/>
              <a:t>23</a:t>
            </a:fld>
            <a:endParaRPr lang="en-US"/>
          </a:p>
        </p:txBody>
      </p:sp>
    </p:spTree>
    <p:extLst>
      <p:ext uri="{BB962C8B-B14F-4D97-AF65-F5344CB8AC3E}">
        <p14:creationId xmlns:p14="http://schemas.microsoft.com/office/powerpoint/2010/main" val="4030001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need to wire up our events.</a:t>
            </a:r>
          </a:p>
        </p:txBody>
      </p:sp>
      <p:sp>
        <p:nvSpPr>
          <p:cNvPr id="4" name="Slide Number Placeholder 3"/>
          <p:cNvSpPr>
            <a:spLocks noGrp="1"/>
          </p:cNvSpPr>
          <p:nvPr>
            <p:ph type="sldNum" sz="quarter" idx="5"/>
          </p:nvPr>
        </p:nvSpPr>
        <p:spPr/>
        <p:txBody>
          <a:bodyPr/>
          <a:lstStyle/>
          <a:p>
            <a:fld id="{C7B05CAA-7DFD-4456-A943-C499583EE113}" type="slidenum">
              <a:rPr lang="en-US" smtClean="0"/>
              <a:t>24</a:t>
            </a:fld>
            <a:endParaRPr lang="en-US"/>
          </a:p>
        </p:txBody>
      </p:sp>
    </p:spTree>
    <p:extLst>
      <p:ext uri="{BB962C8B-B14F-4D97-AF65-F5344CB8AC3E}">
        <p14:creationId xmlns:p14="http://schemas.microsoft.com/office/powerpoint/2010/main" val="1631626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events that you will likely use are added by prepending "Add_" to the name of the event. Buttons for example would be Add underscore Click. You can get a list of all available events by </a:t>
            </a:r>
            <a:r>
              <a:rPr lang="en-US" dirty="0" err="1"/>
              <a:t>newing</a:t>
            </a:r>
            <a:r>
              <a:rPr lang="en-US" dirty="0"/>
              <a:t> up the control in a PowerShell variable and running the Get-Member cmdlet against it.</a:t>
            </a:r>
          </a:p>
          <a:p>
            <a:endParaRPr lang="en-US" dirty="0"/>
          </a:p>
          <a:p>
            <a:r>
              <a:rPr lang="en-US" dirty="0"/>
              <a:t>In our case, we're telling the button to make the surprise visible.</a:t>
            </a:r>
          </a:p>
        </p:txBody>
      </p:sp>
      <p:sp>
        <p:nvSpPr>
          <p:cNvPr id="4" name="Slide Number Placeholder 3"/>
          <p:cNvSpPr>
            <a:spLocks noGrp="1"/>
          </p:cNvSpPr>
          <p:nvPr>
            <p:ph type="sldNum" sz="quarter" idx="5"/>
          </p:nvPr>
        </p:nvSpPr>
        <p:spPr/>
        <p:txBody>
          <a:bodyPr/>
          <a:lstStyle/>
          <a:p>
            <a:fld id="{C7B05CAA-7DFD-4456-A943-C499583EE113}" type="slidenum">
              <a:rPr lang="en-US" smtClean="0"/>
              <a:t>25</a:t>
            </a:fld>
            <a:endParaRPr lang="en-US"/>
          </a:p>
        </p:txBody>
      </p:sp>
    </p:spTree>
    <p:extLst>
      <p:ext uri="{BB962C8B-B14F-4D97-AF65-F5344CB8AC3E}">
        <p14:creationId xmlns:p14="http://schemas.microsoft.com/office/powerpoint/2010/main" val="1165414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p>
        </p:txBody>
      </p:sp>
      <p:sp>
        <p:nvSpPr>
          <p:cNvPr id="4" name="Slide Number Placeholder 3"/>
          <p:cNvSpPr>
            <a:spLocks noGrp="1"/>
          </p:cNvSpPr>
          <p:nvPr>
            <p:ph type="sldNum" sz="quarter" idx="5"/>
          </p:nvPr>
        </p:nvSpPr>
        <p:spPr/>
        <p:txBody>
          <a:bodyPr/>
          <a:lstStyle/>
          <a:p>
            <a:fld id="{C7B05CAA-7DFD-4456-A943-C499583EE113}" type="slidenum">
              <a:rPr lang="en-US" smtClean="0"/>
              <a:t>26</a:t>
            </a:fld>
            <a:endParaRPr lang="en-US"/>
          </a:p>
        </p:txBody>
      </p:sp>
    </p:spTree>
    <p:extLst>
      <p:ext uri="{BB962C8B-B14F-4D97-AF65-F5344CB8AC3E}">
        <p14:creationId xmlns:p14="http://schemas.microsoft.com/office/powerpoint/2010/main" val="726988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prepend "$null = " to the </a:t>
            </a:r>
            <a:r>
              <a:rPr lang="en-US" dirty="0" err="1"/>
              <a:t>ShowDialog</a:t>
            </a:r>
            <a:r>
              <a:rPr lang="en-US" dirty="0"/>
              <a:t> method to keep the Boolean output from showing up in the PowerShell console. It's totally not necessary, but if you want a clean console, this is the way to do it.</a:t>
            </a:r>
          </a:p>
          <a:p>
            <a:endParaRPr lang="en-US" dirty="0"/>
          </a:p>
        </p:txBody>
      </p:sp>
      <p:sp>
        <p:nvSpPr>
          <p:cNvPr id="4" name="Slide Number Placeholder 3"/>
          <p:cNvSpPr>
            <a:spLocks noGrp="1"/>
          </p:cNvSpPr>
          <p:nvPr>
            <p:ph type="sldNum" sz="quarter" idx="5"/>
          </p:nvPr>
        </p:nvSpPr>
        <p:spPr/>
        <p:txBody>
          <a:bodyPr/>
          <a:lstStyle/>
          <a:p>
            <a:fld id="{C7B05CAA-7DFD-4456-A943-C499583EE113}" type="slidenum">
              <a:rPr lang="en-US" smtClean="0"/>
              <a:t>27</a:t>
            </a:fld>
            <a:endParaRPr lang="en-US"/>
          </a:p>
        </p:txBody>
      </p:sp>
    </p:spTree>
    <p:extLst>
      <p:ext uri="{BB962C8B-B14F-4D97-AF65-F5344CB8AC3E}">
        <p14:creationId xmlns:p14="http://schemas.microsoft.com/office/powerpoint/2010/main" val="836155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 straight </a:t>
            </a:r>
            <a:r>
              <a:rPr lang="en-US" dirty="0" err="1"/>
              <a:t>powershell</a:t>
            </a:r>
            <a:r>
              <a:rPr lang="en-US" dirty="0"/>
              <a:t>, no chaser. Let's take a look at the script that we just wrote.</a:t>
            </a:r>
          </a:p>
          <a:p>
            <a:endParaRPr lang="en-US" dirty="0"/>
          </a:p>
          <a:p>
            <a:r>
              <a:rPr lang="en-US" dirty="0"/>
              <a:t>HEY DUDE – REMEMBER TO SET EXPLORER TO DETAILS VIEW RATHER THAN ICONS TO NOT SPOIL THE SURPRISE.</a:t>
            </a:r>
          </a:p>
        </p:txBody>
      </p:sp>
      <p:sp>
        <p:nvSpPr>
          <p:cNvPr id="4" name="Slide Number Placeholder 3"/>
          <p:cNvSpPr>
            <a:spLocks noGrp="1"/>
          </p:cNvSpPr>
          <p:nvPr>
            <p:ph type="sldNum" sz="quarter" idx="5"/>
          </p:nvPr>
        </p:nvSpPr>
        <p:spPr/>
        <p:txBody>
          <a:bodyPr/>
          <a:lstStyle/>
          <a:p>
            <a:fld id="{C7B05CAA-7DFD-4456-A943-C499583EE113}" type="slidenum">
              <a:rPr lang="en-US" smtClean="0"/>
              <a:t>28</a:t>
            </a:fld>
            <a:endParaRPr lang="en-US"/>
          </a:p>
        </p:txBody>
      </p:sp>
    </p:spTree>
    <p:extLst>
      <p:ext uri="{BB962C8B-B14F-4D97-AF65-F5344CB8AC3E}">
        <p14:creationId xmlns:p14="http://schemas.microsoft.com/office/powerpoint/2010/main" val="3480044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Pros and Cons.</a:t>
            </a:r>
          </a:p>
          <a:p>
            <a:endParaRPr lang="en-US" dirty="0"/>
          </a:p>
          <a:p>
            <a:r>
              <a:rPr lang="en-US" dirty="0"/>
              <a:t>Pros – it looks familiar if you're used to building GUIs with </a:t>
            </a:r>
            <a:r>
              <a:rPr lang="en-US" dirty="0" err="1"/>
              <a:t>Sapien</a:t>
            </a:r>
            <a:r>
              <a:rPr lang="en-US" dirty="0"/>
              <a:t> or a similar WYSIWYG editor for WinForms. It's also good to learn your roots in how XAML works.</a:t>
            </a:r>
          </a:p>
          <a:p>
            <a:endParaRPr lang="en-US" dirty="0"/>
          </a:p>
          <a:p>
            <a:r>
              <a:rPr lang="en-US" dirty="0"/>
              <a:t>However, there are a significant number of cons here. There are (as of the time of this presentation at least) no WYSIWYG editors that will generate native/object code. It also requires an existing knowledge of WPF controls and their attributes (although you can always have fun with Get-Member for the attributes).</a:t>
            </a:r>
          </a:p>
          <a:p>
            <a:endParaRPr lang="en-US" dirty="0"/>
          </a:p>
          <a:p>
            <a:r>
              <a:rPr lang="en-US" dirty="0"/>
              <a:t>Additionally it grows quickly in lines of code – the same thing that you might be able to define in line in XAML might require more lines of code in native PowerShell.</a:t>
            </a:r>
          </a:p>
          <a:p>
            <a:endParaRPr lang="en-US" dirty="0"/>
          </a:p>
          <a:p>
            <a:r>
              <a:rPr lang="en-US" dirty="0"/>
              <a:t>If you care about responsive GUIs (meaning GUIs that don’t freeze when you run some long running query or cmdlet – also, you should care about responsive GUIs), they are harder to create in native code than the XAML experience – and they're already hard enough to build in PowerShell with XAML.</a:t>
            </a:r>
          </a:p>
          <a:p>
            <a:endParaRPr lang="en-US" dirty="0"/>
          </a:p>
          <a:p>
            <a:r>
              <a:rPr lang="en-US" dirty="0"/>
              <a:t>Finally – complex GUIs are hard to design and again – super verbose – so lots of lines of code. </a:t>
            </a:r>
          </a:p>
          <a:p>
            <a:endParaRPr lang="en-US" dirty="0"/>
          </a:p>
          <a:p>
            <a:r>
              <a:rPr lang="en-US" dirty="0"/>
              <a:t>I pretty much reserve my use of this to like dialogs with a single input and a button like a "computer name" dialog or something like that.</a:t>
            </a:r>
          </a:p>
        </p:txBody>
      </p:sp>
      <p:sp>
        <p:nvSpPr>
          <p:cNvPr id="4" name="Slide Number Placeholder 3"/>
          <p:cNvSpPr>
            <a:spLocks noGrp="1"/>
          </p:cNvSpPr>
          <p:nvPr>
            <p:ph type="sldNum" sz="quarter" idx="5"/>
          </p:nvPr>
        </p:nvSpPr>
        <p:spPr/>
        <p:txBody>
          <a:bodyPr/>
          <a:lstStyle/>
          <a:p>
            <a:fld id="{C7B05CAA-7DFD-4456-A943-C499583EE113}" type="slidenum">
              <a:rPr lang="en-US" smtClean="0"/>
              <a:t>29</a:t>
            </a:fld>
            <a:endParaRPr lang="en-US"/>
          </a:p>
        </p:txBody>
      </p:sp>
    </p:spTree>
    <p:extLst>
      <p:ext uri="{BB962C8B-B14F-4D97-AF65-F5344CB8AC3E}">
        <p14:creationId xmlns:p14="http://schemas.microsoft.com/office/powerpoint/2010/main" val="4182734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05CAA-7DFD-4456-A943-C499583EE113}" type="slidenum">
              <a:rPr lang="en-US" smtClean="0"/>
              <a:t>30</a:t>
            </a:fld>
            <a:endParaRPr lang="en-US"/>
          </a:p>
        </p:txBody>
      </p:sp>
    </p:spTree>
    <p:extLst>
      <p:ext uri="{BB962C8B-B14F-4D97-AF65-F5344CB8AC3E}">
        <p14:creationId xmlns:p14="http://schemas.microsoft.com/office/powerpoint/2010/main" val="2262240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05CAA-7DFD-4456-A943-C499583EE113}" type="slidenum">
              <a:rPr lang="en-US" smtClean="0"/>
              <a:t>4</a:t>
            </a:fld>
            <a:endParaRPr lang="en-US"/>
          </a:p>
        </p:txBody>
      </p:sp>
    </p:spTree>
    <p:extLst>
      <p:ext uri="{BB962C8B-B14F-4D97-AF65-F5344CB8AC3E}">
        <p14:creationId xmlns:p14="http://schemas.microsoft.com/office/powerpoint/2010/main" val="51852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go to vs and make a UI in XAML, copy and paste into PowerShell and boom it workie</a:t>
            </a:r>
          </a:p>
        </p:txBody>
      </p:sp>
      <p:sp>
        <p:nvSpPr>
          <p:cNvPr id="4" name="Slide Number Placeholder 3"/>
          <p:cNvSpPr>
            <a:spLocks noGrp="1"/>
          </p:cNvSpPr>
          <p:nvPr>
            <p:ph type="sldNum" sz="quarter" idx="5"/>
          </p:nvPr>
        </p:nvSpPr>
        <p:spPr/>
        <p:txBody>
          <a:bodyPr/>
          <a:lstStyle/>
          <a:p>
            <a:fld id="{C7B05CAA-7DFD-4456-A943-C499583EE113}" type="slidenum">
              <a:rPr lang="en-US" smtClean="0"/>
              <a:t>33</a:t>
            </a:fld>
            <a:endParaRPr lang="en-US"/>
          </a:p>
        </p:txBody>
      </p:sp>
    </p:spTree>
    <p:extLst>
      <p:ext uri="{BB962C8B-B14F-4D97-AF65-F5344CB8AC3E}">
        <p14:creationId xmlns:p14="http://schemas.microsoft.com/office/powerpoint/2010/main" val="2816409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for audio to play)</a:t>
            </a:r>
          </a:p>
          <a:p>
            <a:r>
              <a:rPr lang="en-US" dirty="0"/>
              <a:t>You can go your own way – Visual Studio Blend is designed to allow you to customize the look and feel of your own controls.</a:t>
            </a:r>
          </a:p>
          <a:p>
            <a:endParaRPr lang="en-US" dirty="0"/>
          </a:p>
          <a:p>
            <a:r>
              <a:rPr lang="en-US" dirty="0"/>
              <a:t>However, in my line of business my client's aren't typically paying me to make things look pretty so I rely on pre-built frameworks/themes like </a:t>
            </a:r>
            <a:r>
              <a:rPr lang="en-US" dirty="0" err="1"/>
              <a:t>MahApps.Metro</a:t>
            </a:r>
            <a:r>
              <a:rPr lang="en-US" dirty="0"/>
              <a:t> or Material Design. It's a matter of preference what you choose – there's no right or wrong answer here.</a:t>
            </a:r>
          </a:p>
        </p:txBody>
      </p:sp>
      <p:sp>
        <p:nvSpPr>
          <p:cNvPr id="4" name="Slide Number Placeholder 3"/>
          <p:cNvSpPr>
            <a:spLocks noGrp="1"/>
          </p:cNvSpPr>
          <p:nvPr>
            <p:ph type="sldNum" sz="quarter" idx="5"/>
          </p:nvPr>
        </p:nvSpPr>
        <p:spPr/>
        <p:txBody>
          <a:bodyPr/>
          <a:lstStyle/>
          <a:p>
            <a:fld id="{C7B05CAA-7DFD-4456-A943-C499583EE113}" type="slidenum">
              <a:rPr lang="en-US" smtClean="0"/>
              <a:t>34</a:t>
            </a:fld>
            <a:endParaRPr lang="en-US"/>
          </a:p>
        </p:txBody>
      </p:sp>
    </p:spTree>
    <p:extLst>
      <p:ext uri="{BB962C8B-B14F-4D97-AF65-F5344CB8AC3E}">
        <p14:creationId xmlns:p14="http://schemas.microsoft.com/office/powerpoint/2010/main" val="1708527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community themes you'll need to take three steps:</a:t>
            </a:r>
          </a:p>
          <a:p>
            <a:endParaRPr lang="en-US" dirty="0"/>
          </a:p>
          <a:p>
            <a:pPr marL="228600" indent="-228600">
              <a:buAutoNum type="arabicParenR"/>
            </a:pPr>
            <a:r>
              <a:rPr lang="en-US" dirty="0"/>
              <a:t>You have a couple of options when it comes to Community Themes. You can collect and download all the appropriate resources from NuGet and then use 7-zip to extract them, or you can create a blank C# WPF application in visual studio and then use NuGet to get the resources and the dependencies. I would personally recommend the latter solely because if you download from NuGet directly you might not know the dependencies which are required by the package.</a:t>
            </a:r>
          </a:p>
          <a:p>
            <a:pPr marL="228600" indent="-228600">
              <a:buAutoNum type="arabicParenR"/>
            </a:pPr>
            <a:endParaRPr lang="en-US" dirty="0"/>
          </a:p>
          <a:p>
            <a:pPr marL="228600" indent="-228600">
              <a:buAutoNum type="arabicParenR"/>
            </a:pPr>
            <a:r>
              <a:rPr lang="en-US" dirty="0"/>
              <a:t>You need to design the GUI based on the theme, by adding them as resource references in XAML, and in some cases you might need to modify the base element *cough* </a:t>
            </a:r>
            <a:r>
              <a:rPr lang="en-US" dirty="0" err="1"/>
              <a:t>MahApps</a:t>
            </a:r>
            <a:r>
              <a:rPr lang="en-US" dirty="0"/>
              <a:t> Metro *cough*</a:t>
            </a:r>
          </a:p>
          <a:p>
            <a:pPr marL="228600" indent="-228600">
              <a:buAutoNum type="arabicParenR"/>
            </a:pPr>
            <a:endParaRPr lang="en-US" dirty="0"/>
          </a:p>
          <a:p>
            <a:pPr marL="228600" indent="-228600">
              <a:buAutoNum type="arabicParenR"/>
            </a:pPr>
            <a:r>
              <a:rPr lang="en-US" dirty="0"/>
              <a:t>Finally in your script, don't forget to import the </a:t>
            </a:r>
            <a:r>
              <a:rPr lang="en-US" dirty="0" err="1"/>
              <a:t>dll</a:t>
            </a:r>
            <a:r>
              <a:rPr lang="en-US" dirty="0"/>
              <a:t>(s).</a:t>
            </a:r>
          </a:p>
        </p:txBody>
      </p:sp>
      <p:sp>
        <p:nvSpPr>
          <p:cNvPr id="4" name="Slide Number Placeholder 3"/>
          <p:cNvSpPr>
            <a:spLocks noGrp="1"/>
          </p:cNvSpPr>
          <p:nvPr>
            <p:ph type="sldNum" sz="quarter" idx="5"/>
          </p:nvPr>
        </p:nvSpPr>
        <p:spPr/>
        <p:txBody>
          <a:bodyPr/>
          <a:lstStyle/>
          <a:p>
            <a:fld id="{C7B05CAA-7DFD-4456-A943-C499583EE113}" type="slidenum">
              <a:rPr lang="en-US" smtClean="0"/>
              <a:t>35</a:t>
            </a:fld>
            <a:endParaRPr lang="en-US"/>
          </a:p>
        </p:txBody>
      </p:sp>
    </p:spTree>
    <p:extLst>
      <p:ext uri="{BB962C8B-B14F-4D97-AF65-F5344CB8AC3E}">
        <p14:creationId xmlns:p14="http://schemas.microsoft.com/office/powerpoint/2010/main" val="2013699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Breaking out the first step – downloading the DLLs.</a:t>
            </a:r>
          </a:p>
          <a:p>
            <a:endParaRPr lang="en-US" dirty="0"/>
          </a:p>
          <a:p>
            <a:r>
              <a:rPr lang="en-US" dirty="0"/>
              <a:t>Look, we're not lawyers, review any applicable license agreements with your legal team if you feel it necessary. Most of these things are released under very open licenses, but again… this presentation doesn't include any form of legal advice.</a:t>
            </a:r>
          </a:p>
          <a:p>
            <a:endParaRPr lang="en-US" dirty="0"/>
          </a:p>
          <a:p>
            <a:r>
              <a:rPr lang="en-US" dirty="0"/>
              <a:t>If you choose the NuGet.org route (nice because you don't have to install Visual Studio) download the resource you want to use and then inspect the </a:t>
            </a:r>
            <a:r>
              <a:rPr lang="en-US" dirty="0" err="1"/>
              <a:t>nuspec</a:t>
            </a:r>
            <a:r>
              <a:rPr lang="en-US" dirty="0"/>
              <a:t> file in that package to see if there are any other dependencies you need to download.</a:t>
            </a:r>
          </a:p>
          <a:p>
            <a:endParaRPr lang="en-US" dirty="0"/>
          </a:p>
          <a:p>
            <a:r>
              <a:rPr lang="en-US" dirty="0"/>
              <a:t>If you go the Visual Studio route, create a basic WPF app and then use the </a:t>
            </a:r>
            <a:r>
              <a:rPr lang="en-US" dirty="0" err="1"/>
              <a:t>nuget</a:t>
            </a:r>
            <a:r>
              <a:rPr lang="en-US" dirty="0"/>
              <a:t> package manager. Your resources will be located at the root of your "solution" under the "packages" folder. Make sure to use a version of the file that supports the minimum level of .NET supported by your clients.</a:t>
            </a:r>
          </a:p>
        </p:txBody>
      </p:sp>
      <p:sp>
        <p:nvSpPr>
          <p:cNvPr id="4" name="Slide Number Placeholder 3"/>
          <p:cNvSpPr>
            <a:spLocks noGrp="1"/>
          </p:cNvSpPr>
          <p:nvPr>
            <p:ph type="sldNum" sz="quarter" idx="5"/>
          </p:nvPr>
        </p:nvSpPr>
        <p:spPr/>
        <p:txBody>
          <a:bodyPr/>
          <a:lstStyle/>
          <a:p>
            <a:fld id="{C7B05CAA-7DFD-4456-A943-C499583EE113}" type="slidenum">
              <a:rPr lang="en-US" smtClean="0"/>
              <a:t>36</a:t>
            </a:fld>
            <a:endParaRPr lang="en-US"/>
          </a:p>
        </p:txBody>
      </p:sp>
    </p:spTree>
    <p:extLst>
      <p:ext uri="{BB962C8B-B14F-4D97-AF65-F5344CB8AC3E}">
        <p14:creationId xmlns:p14="http://schemas.microsoft.com/office/powerpoint/2010/main" val="337346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your GUI based on the theme/control. You can rely on the product documentation for the theme/control to determine how best to use it, or you can rely on those who have gone before you and Google it… err, I mean Bing it.</a:t>
            </a:r>
          </a:p>
          <a:p>
            <a:endParaRPr lang="en-US" dirty="0"/>
          </a:p>
          <a:p>
            <a:r>
              <a:rPr lang="en-US" dirty="0"/>
              <a:t>Stephen ask Nate what he means here</a:t>
            </a:r>
          </a:p>
        </p:txBody>
      </p:sp>
      <p:sp>
        <p:nvSpPr>
          <p:cNvPr id="4" name="Slide Number Placeholder 3"/>
          <p:cNvSpPr>
            <a:spLocks noGrp="1"/>
          </p:cNvSpPr>
          <p:nvPr>
            <p:ph type="sldNum" sz="quarter" idx="5"/>
          </p:nvPr>
        </p:nvSpPr>
        <p:spPr/>
        <p:txBody>
          <a:bodyPr/>
          <a:lstStyle/>
          <a:p>
            <a:fld id="{C7B05CAA-7DFD-4456-A943-C499583EE113}" type="slidenum">
              <a:rPr lang="en-US" smtClean="0"/>
              <a:t>37</a:t>
            </a:fld>
            <a:endParaRPr lang="en-US"/>
          </a:p>
        </p:txBody>
      </p:sp>
    </p:spTree>
    <p:extLst>
      <p:ext uri="{BB962C8B-B14F-4D97-AF65-F5344CB8AC3E}">
        <p14:creationId xmlns:p14="http://schemas.microsoft.com/office/powerpoint/2010/main" val="522297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import the DLLs in your PowerShell script. You can use [</a:t>
            </a:r>
            <a:r>
              <a:rPr lang="en-US" dirty="0" err="1"/>
              <a:t>System.Reflection.Assembly</a:t>
            </a:r>
            <a:r>
              <a:rPr lang="en-US" dirty="0"/>
              <a:t>]::</a:t>
            </a:r>
            <a:r>
              <a:rPr lang="en-US" dirty="0" err="1"/>
              <a:t>LoadFrom</a:t>
            </a:r>
            <a:r>
              <a:rPr lang="en-US" dirty="0"/>
              <a:t>("path") to do this, or you can use "Add-Type –Path 'path'" to do it as well.</a:t>
            </a:r>
          </a:p>
        </p:txBody>
      </p:sp>
      <p:sp>
        <p:nvSpPr>
          <p:cNvPr id="4" name="Slide Number Placeholder 3"/>
          <p:cNvSpPr>
            <a:spLocks noGrp="1"/>
          </p:cNvSpPr>
          <p:nvPr>
            <p:ph type="sldNum" sz="quarter" idx="5"/>
          </p:nvPr>
        </p:nvSpPr>
        <p:spPr/>
        <p:txBody>
          <a:bodyPr/>
          <a:lstStyle/>
          <a:p>
            <a:fld id="{C7B05CAA-7DFD-4456-A943-C499583EE113}" type="slidenum">
              <a:rPr lang="en-US" smtClean="0"/>
              <a:t>38</a:t>
            </a:fld>
            <a:endParaRPr lang="en-US"/>
          </a:p>
        </p:txBody>
      </p:sp>
    </p:spTree>
    <p:extLst>
      <p:ext uri="{BB962C8B-B14F-4D97-AF65-F5344CB8AC3E}">
        <p14:creationId xmlns:p14="http://schemas.microsoft.com/office/powerpoint/2010/main" val="3610047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05CAA-7DFD-4456-A943-C499583EE113}" type="slidenum">
              <a:rPr lang="en-US" smtClean="0"/>
              <a:t>41</a:t>
            </a:fld>
            <a:endParaRPr lang="en-US"/>
          </a:p>
        </p:txBody>
      </p:sp>
    </p:spTree>
    <p:extLst>
      <p:ext uri="{BB962C8B-B14F-4D97-AF65-F5344CB8AC3E}">
        <p14:creationId xmlns:p14="http://schemas.microsoft.com/office/powerpoint/2010/main" val="684780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for audio to play)</a:t>
            </a:r>
          </a:p>
          <a:p>
            <a:r>
              <a:rPr lang="en-US" dirty="0"/>
              <a:t>You can go your own way – Visual Studio Blend is designed to allow you to customize the look and feel of your own controls.</a:t>
            </a:r>
          </a:p>
          <a:p>
            <a:endParaRPr lang="en-US" dirty="0"/>
          </a:p>
          <a:p>
            <a:r>
              <a:rPr lang="en-US" dirty="0"/>
              <a:t>However, in my line of business my client's aren't typically paying me to make things look pretty so I rely on pre-built frameworks/themes like </a:t>
            </a:r>
            <a:r>
              <a:rPr lang="en-US" dirty="0" err="1"/>
              <a:t>MahApps.Metro</a:t>
            </a:r>
            <a:r>
              <a:rPr lang="en-US" dirty="0"/>
              <a:t> or Material Design. It's a matter of preference what you choose – there's no right or wrong answer here.</a:t>
            </a:r>
          </a:p>
        </p:txBody>
      </p:sp>
      <p:sp>
        <p:nvSpPr>
          <p:cNvPr id="4" name="Slide Number Placeholder 3"/>
          <p:cNvSpPr>
            <a:spLocks noGrp="1"/>
          </p:cNvSpPr>
          <p:nvPr>
            <p:ph type="sldNum" sz="quarter" idx="5"/>
          </p:nvPr>
        </p:nvSpPr>
        <p:spPr/>
        <p:txBody>
          <a:bodyPr/>
          <a:lstStyle/>
          <a:p>
            <a:fld id="{C7B05CAA-7DFD-4456-A943-C499583EE113}" type="slidenum">
              <a:rPr lang="en-US" smtClean="0"/>
              <a:t>43</a:t>
            </a:fld>
            <a:endParaRPr lang="en-US"/>
          </a:p>
        </p:txBody>
      </p:sp>
    </p:spTree>
    <p:extLst>
      <p:ext uri="{BB962C8B-B14F-4D97-AF65-F5344CB8AC3E}">
        <p14:creationId xmlns:p14="http://schemas.microsoft.com/office/powerpoint/2010/main" val="24096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C7B05CAA-7DFD-4456-A943-C499583EE113}" type="slidenum">
              <a:rPr lang="en-US" smtClean="0"/>
              <a:t>5</a:t>
            </a:fld>
            <a:endParaRPr lang="en-US"/>
          </a:p>
        </p:txBody>
      </p:sp>
    </p:spTree>
    <p:extLst>
      <p:ext uri="{BB962C8B-B14F-4D97-AF65-F5344CB8AC3E}">
        <p14:creationId xmlns:p14="http://schemas.microsoft.com/office/powerpoint/2010/main" val="903337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C7B05CAA-7DFD-4456-A943-C499583EE113}" type="slidenum">
              <a:rPr lang="en-US" smtClean="0"/>
              <a:t>6</a:t>
            </a:fld>
            <a:endParaRPr lang="en-US"/>
          </a:p>
        </p:txBody>
      </p:sp>
    </p:spTree>
    <p:extLst>
      <p:ext uri="{BB962C8B-B14F-4D97-AF65-F5344CB8AC3E}">
        <p14:creationId xmlns:p14="http://schemas.microsoft.com/office/powerpoint/2010/main" val="319535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C7B05CAA-7DFD-4456-A943-C499583EE113}" type="slidenum">
              <a:rPr lang="en-US" smtClean="0"/>
              <a:t>7</a:t>
            </a:fld>
            <a:endParaRPr lang="en-US"/>
          </a:p>
        </p:txBody>
      </p:sp>
    </p:spTree>
    <p:extLst>
      <p:ext uri="{BB962C8B-B14F-4D97-AF65-F5344CB8AC3E}">
        <p14:creationId xmlns:p14="http://schemas.microsoft.com/office/powerpoint/2010/main" val="1940451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C7B05CAA-7DFD-4456-A943-C499583EE113}" type="slidenum">
              <a:rPr lang="en-US" smtClean="0"/>
              <a:t>8</a:t>
            </a:fld>
            <a:endParaRPr lang="en-US"/>
          </a:p>
        </p:txBody>
      </p:sp>
    </p:spTree>
    <p:extLst>
      <p:ext uri="{BB962C8B-B14F-4D97-AF65-F5344CB8AC3E}">
        <p14:creationId xmlns:p14="http://schemas.microsoft.com/office/powerpoint/2010/main" val="2553201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a:t>
            </a:r>
          </a:p>
          <a:p>
            <a:r>
              <a:rPr lang="en-US" dirty="0"/>
              <a:t>--------</a:t>
            </a:r>
          </a:p>
          <a:p>
            <a:r>
              <a:rPr lang="en-US" dirty="0"/>
              <a:t>By a show of hands, who has built a GUI in PowerShell? *WAIT*</a:t>
            </a:r>
          </a:p>
          <a:p>
            <a:endParaRPr lang="en-US" dirty="0"/>
          </a:p>
          <a:p>
            <a:r>
              <a:rPr lang="en-US" dirty="0"/>
              <a:t>By a show of hands, who is familiar with WinForms? *WAIT* If you're building GUIs in </a:t>
            </a:r>
            <a:r>
              <a:rPr lang="en-US" dirty="0" err="1"/>
              <a:t>Sapien</a:t>
            </a:r>
            <a:r>
              <a:rPr lang="en-US" dirty="0"/>
              <a:t> PowerShell Studio this would be you to at least a certain degree.</a:t>
            </a:r>
          </a:p>
          <a:p>
            <a:endParaRPr lang="en-US" dirty="0"/>
          </a:p>
          <a:p>
            <a:r>
              <a:rPr lang="en-US" dirty="0"/>
              <a:t>By a show of hands, who is familiar with WPF? *WAIT*</a:t>
            </a:r>
          </a:p>
          <a:p>
            <a:endParaRPr lang="en-US" dirty="0"/>
          </a:p>
          <a:p>
            <a:r>
              <a:rPr lang="en-US" dirty="0"/>
              <a:t>By a show of hands, who has expert level WPF knowledge? *WAIT* Maybe you can come teach the session for us?</a:t>
            </a:r>
          </a:p>
          <a:p>
            <a:endParaRPr lang="en-US" dirty="0"/>
          </a:p>
          <a:p>
            <a:endParaRPr lang="en-US" dirty="0"/>
          </a:p>
        </p:txBody>
      </p:sp>
      <p:sp>
        <p:nvSpPr>
          <p:cNvPr id="4" name="Slide Number Placeholder 3"/>
          <p:cNvSpPr>
            <a:spLocks noGrp="1"/>
          </p:cNvSpPr>
          <p:nvPr>
            <p:ph type="sldNum" sz="quarter" idx="5"/>
          </p:nvPr>
        </p:nvSpPr>
        <p:spPr/>
        <p:txBody>
          <a:bodyPr/>
          <a:lstStyle/>
          <a:p>
            <a:fld id="{C7B05CAA-7DFD-4456-A943-C499583EE113}" type="slidenum">
              <a:rPr lang="en-US" smtClean="0"/>
              <a:t>9</a:t>
            </a:fld>
            <a:endParaRPr lang="en-US"/>
          </a:p>
        </p:txBody>
      </p:sp>
    </p:spTree>
    <p:extLst>
      <p:ext uri="{BB962C8B-B14F-4D97-AF65-F5344CB8AC3E}">
        <p14:creationId xmlns:p14="http://schemas.microsoft.com/office/powerpoint/2010/main" val="3264286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by the end of this session, is to get you WinForms holdouts to look at the new hotness which is WPF today and will probably be something else another day, but right now – it's WPF. </a:t>
            </a:r>
          </a:p>
          <a:p>
            <a:endParaRPr lang="en-US" dirty="0"/>
          </a:p>
          <a:p>
            <a:r>
              <a:rPr lang="en-US" dirty="0"/>
              <a:t>It's like we're trying to convince those of you still using VBScript to look at PowerShell. In more way than one.</a:t>
            </a:r>
          </a:p>
          <a:p>
            <a:endParaRPr lang="en-US" dirty="0"/>
          </a:p>
          <a:p>
            <a:r>
              <a:rPr lang="en-US" dirty="0"/>
              <a:t>Also if you're still using VBScript.</a:t>
            </a:r>
          </a:p>
          <a:p>
            <a:endParaRPr lang="en-US" dirty="0"/>
          </a:p>
          <a:p>
            <a:r>
              <a:rPr lang="en-US" dirty="0"/>
              <a:t>Really?</a:t>
            </a:r>
          </a:p>
        </p:txBody>
      </p:sp>
      <p:sp>
        <p:nvSpPr>
          <p:cNvPr id="4" name="Slide Number Placeholder 3"/>
          <p:cNvSpPr>
            <a:spLocks noGrp="1"/>
          </p:cNvSpPr>
          <p:nvPr>
            <p:ph type="sldNum" sz="quarter" idx="5"/>
          </p:nvPr>
        </p:nvSpPr>
        <p:spPr/>
        <p:txBody>
          <a:bodyPr/>
          <a:lstStyle/>
          <a:p>
            <a:fld id="{C7B05CAA-7DFD-4456-A943-C499583EE113}" type="slidenum">
              <a:rPr lang="en-US" smtClean="0"/>
              <a:t>10</a:t>
            </a:fld>
            <a:endParaRPr lang="en-US"/>
          </a:p>
        </p:txBody>
      </p:sp>
    </p:spTree>
    <p:extLst>
      <p:ext uri="{BB962C8B-B14F-4D97-AF65-F5344CB8AC3E}">
        <p14:creationId xmlns:p14="http://schemas.microsoft.com/office/powerpoint/2010/main" val="411241739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63B4AED-790C-4010-9C1A-F14EBD01C683}"/>
              </a:ext>
            </a:extLst>
          </p:cNvPr>
          <p:cNvPicPr>
            <a:picLocks noChangeAspect="1"/>
          </p:cNvPicPr>
          <p:nvPr/>
        </p:nvPicPr>
        <p:blipFill>
          <a:blip r:embed="rId2">
            <a:alphaModFix/>
          </a:blip>
          <a:stretch>
            <a:fillRect/>
          </a:stretch>
        </p:blipFill>
        <p:spPr>
          <a:xfrm>
            <a:off x="8629650" y="0"/>
            <a:ext cx="3562350" cy="6858000"/>
          </a:xfrm>
          <a:prstGeom prst="rect">
            <a:avLst/>
          </a:prstGeom>
          <a:effectLst>
            <a:glow rad="1422400">
              <a:schemeClr val="accent5">
                <a:lumMod val="75000"/>
                <a:alpha val="40000"/>
              </a:schemeClr>
            </a:glow>
          </a:effectLst>
        </p:spPr>
      </p:pic>
      <p:sp>
        <p:nvSpPr>
          <p:cNvPr id="13" name="Rectangle 12"/>
          <p:cNvSpPr/>
          <p:nvPr/>
        </p:nvSpPr>
        <p:spPr>
          <a:xfrm>
            <a:off x="0" y="5156200"/>
            <a:ext cx="12192000" cy="1701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010618" y="692727"/>
            <a:ext cx="8954219" cy="1829931"/>
          </a:xfrm>
        </p:spPr>
        <p:txBody>
          <a:bodyPr anchor="b">
            <a:normAutofit/>
          </a:bodyPr>
          <a:lstStyle>
            <a:lvl1pPr algn="ctr">
              <a:defRPr sz="4800">
                <a:effectLst/>
              </a:defRPr>
            </a:lvl1pPr>
          </a:lstStyle>
          <a:p>
            <a:r>
              <a:rPr lang="en-US"/>
              <a:t>Click to edit Master title style</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692727"/>
            <a:ext cx="2124974" cy="3296930"/>
          </a:xfrm>
          <a:prstGeom prst="rect">
            <a:avLst/>
          </a:prstGeom>
        </p:spPr>
      </p:pic>
      <p:sp>
        <p:nvSpPr>
          <p:cNvPr id="9" name="Text Placeholder 8"/>
          <p:cNvSpPr>
            <a:spLocks noGrp="1"/>
          </p:cNvSpPr>
          <p:nvPr>
            <p:ph type="body" sz="quarter" idx="10" hasCustomPrompt="1"/>
          </p:nvPr>
        </p:nvSpPr>
        <p:spPr>
          <a:xfrm>
            <a:off x="3010617" y="2650836"/>
            <a:ext cx="4416726"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#1 Info</a:t>
            </a:r>
          </a:p>
        </p:txBody>
      </p:sp>
      <p:sp>
        <p:nvSpPr>
          <p:cNvPr id="15" name="Text Placeholder 8"/>
          <p:cNvSpPr>
            <a:spLocks noGrp="1"/>
          </p:cNvSpPr>
          <p:nvPr>
            <p:ph type="body" sz="quarter" idx="11" hasCustomPrompt="1"/>
          </p:nvPr>
        </p:nvSpPr>
        <p:spPr>
          <a:xfrm>
            <a:off x="7573992" y="2650836"/>
            <a:ext cx="4390845"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#2 Info</a:t>
            </a:r>
          </a:p>
          <a:p>
            <a:pPr lvl="0"/>
            <a:endParaRPr lang="en-US" dirty="0"/>
          </a:p>
        </p:txBody>
      </p:sp>
      <p:sp>
        <p:nvSpPr>
          <p:cNvPr id="8" name="Rectangle 7"/>
          <p:cNvSpPr/>
          <p:nvPr/>
        </p:nvSpPr>
        <p:spPr>
          <a:xfrm>
            <a:off x="8907911" y="8463005"/>
            <a:ext cx="12192000" cy="173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DE58B8F-8729-44E6-A242-BE1099FAE38D}"/>
              </a:ext>
            </a:extLst>
          </p:cNvPr>
          <p:cNvPicPr>
            <a:picLocks noChangeAspect="1"/>
          </p:cNvPicPr>
          <p:nvPr/>
        </p:nvPicPr>
        <p:blipFill>
          <a:blip r:embed="rId4"/>
          <a:stretch>
            <a:fillRect/>
          </a:stretch>
        </p:blipFill>
        <p:spPr>
          <a:xfrm>
            <a:off x="1305390" y="5610135"/>
            <a:ext cx="1587859" cy="793930"/>
          </a:xfrm>
          <a:prstGeom prst="rect">
            <a:avLst/>
          </a:prstGeom>
        </p:spPr>
      </p:pic>
      <p:pic>
        <p:nvPicPr>
          <p:cNvPr id="11" name="Picture 10">
            <a:extLst>
              <a:ext uri="{FF2B5EF4-FFF2-40B4-BE49-F238E27FC236}">
                <a16:creationId xmlns:a16="http://schemas.microsoft.com/office/drawing/2014/main" id="{98EB5E34-9E50-467B-B0FA-8A4219521EBC}"/>
              </a:ext>
            </a:extLst>
          </p:cNvPr>
          <p:cNvPicPr>
            <a:picLocks noChangeAspect="1"/>
          </p:cNvPicPr>
          <p:nvPr/>
        </p:nvPicPr>
        <p:blipFill rotWithShape="1">
          <a:blip r:embed="rId5">
            <a:extLst>
              <a:ext uri="{28A0092B-C50C-407E-A947-70E740481C1C}">
                <a14:useLocalDpi xmlns:a14="http://schemas.microsoft.com/office/drawing/2010/main" val="0"/>
              </a:ext>
            </a:extLst>
          </a:blip>
          <a:srcRect b="23406"/>
          <a:stretch/>
        </p:blipFill>
        <p:spPr>
          <a:xfrm>
            <a:off x="3116782" y="5803956"/>
            <a:ext cx="1853258" cy="443588"/>
          </a:xfrm>
          <a:prstGeom prst="rect">
            <a:avLst/>
          </a:prstGeom>
        </p:spPr>
      </p:pic>
      <p:pic>
        <p:nvPicPr>
          <p:cNvPr id="4" name="Graphic 3">
            <a:extLst>
              <a:ext uri="{FF2B5EF4-FFF2-40B4-BE49-F238E27FC236}">
                <a16:creationId xmlns:a16="http://schemas.microsoft.com/office/drawing/2014/main" id="{03C5600B-C658-4EB2-B1A0-8597C04AD1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2452" y="5683498"/>
            <a:ext cx="567203" cy="567203"/>
          </a:xfrm>
          <a:prstGeom prst="rect">
            <a:avLst/>
          </a:prstGeom>
        </p:spPr>
      </p:pic>
      <p:pic>
        <p:nvPicPr>
          <p:cNvPr id="19" name="Picture 18">
            <a:extLst>
              <a:ext uri="{FF2B5EF4-FFF2-40B4-BE49-F238E27FC236}">
                <a16:creationId xmlns:a16="http://schemas.microsoft.com/office/drawing/2014/main" id="{5742F717-E292-434B-B302-58E888DA6898}"/>
              </a:ext>
            </a:extLst>
          </p:cNvPr>
          <p:cNvPicPr>
            <a:picLocks noChangeAspect="1"/>
          </p:cNvPicPr>
          <p:nvPr/>
        </p:nvPicPr>
        <p:blipFill>
          <a:blip r:embed="rId8"/>
          <a:stretch>
            <a:fillRect/>
          </a:stretch>
        </p:blipFill>
        <p:spPr>
          <a:xfrm>
            <a:off x="5193574" y="5709643"/>
            <a:ext cx="2061751" cy="577559"/>
          </a:xfrm>
          <a:prstGeom prst="rect">
            <a:avLst/>
          </a:prstGeom>
        </p:spPr>
      </p:pic>
      <p:pic>
        <p:nvPicPr>
          <p:cNvPr id="20" name="Picture 19">
            <a:extLst>
              <a:ext uri="{FF2B5EF4-FFF2-40B4-BE49-F238E27FC236}">
                <a16:creationId xmlns:a16="http://schemas.microsoft.com/office/drawing/2014/main" id="{71981B13-2C4A-434E-BB6A-45E5F53554BA}"/>
              </a:ext>
            </a:extLst>
          </p:cNvPr>
          <p:cNvPicPr>
            <a:picLocks noChangeAspect="1"/>
          </p:cNvPicPr>
          <p:nvPr/>
        </p:nvPicPr>
        <p:blipFill>
          <a:blip r:embed="rId9"/>
          <a:stretch>
            <a:fillRect/>
          </a:stretch>
        </p:blipFill>
        <p:spPr>
          <a:xfrm>
            <a:off x="7410593" y="5726953"/>
            <a:ext cx="1916152" cy="523748"/>
          </a:xfrm>
          <a:prstGeom prst="rect">
            <a:avLst/>
          </a:prstGeom>
        </p:spPr>
      </p:pic>
      <p:pic>
        <p:nvPicPr>
          <p:cNvPr id="21" name="Picture 20">
            <a:extLst>
              <a:ext uri="{FF2B5EF4-FFF2-40B4-BE49-F238E27FC236}">
                <a16:creationId xmlns:a16="http://schemas.microsoft.com/office/drawing/2014/main" id="{057ECF24-EC9A-4708-A887-F930231B3B7D}"/>
              </a:ext>
            </a:extLst>
          </p:cNvPr>
          <p:cNvPicPr>
            <a:picLocks noChangeAspect="1"/>
          </p:cNvPicPr>
          <p:nvPr/>
        </p:nvPicPr>
        <p:blipFill>
          <a:blip r:embed="rId10"/>
          <a:stretch>
            <a:fillRect/>
          </a:stretch>
        </p:blipFill>
        <p:spPr>
          <a:xfrm>
            <a:off x="9490319" y="5753368"/>
            <a:ext cx="2259229" cy="470918"/>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7" name="Rectangle 6"/>
          <p:cNvSpPr/>
          <p:nvPr/>
        </p:nvSpPr>
        <p:spPr>
          <a:xfrm>
            <a:off x="0" y="228600"/>
            <a:ext cx="12192000" cy="9144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solidFill>
            <a:schemeClr val="tx1">
              <a:alpha val="75000"/>
            </a:schemeClr>
          </a:solidFill>
        </p:spPr>
        <p:txBody>
          <a:bodyPr/>
          <a:lstStyle>
            <a:lvl1pPr marL="0" indent="0">
              <a:buFontTx/>
              <a:buNone/>
              <a:defRPr sz="1800">
                <a:solidFill>
                  <a:schemeClr val="bg1"/>
                </a:solidFill>
                <a:latin typeface="Consolas" panose="020B0609020204030204" pitchFamily="49" charset="0"/>
                <a:cs typeface="Courier New" panose="02070309020205020404" pitchFamily="49" charset="0"/>
              </a:defRPr>
            </a:lvl1pPr>
            <a:lvl2pPr marL="457200" indent="0">
              <a:buFontTx/>
              <a:buNone/>
              <a:defRPr>
                <a:solidFill>
                  <a:schemeClr val="tx1"/>
                </a:solidFill>
                <a:latin typeface="Courier New" panose="02070309020205020404" pitchFamily="49" charset="0"/>
                <a:cs typeface="Courier New" panose="02070309020205020404" pitchFamily="49" charset="0"/>
              </a:defRPr>
            </a:lvl2pPr>
            <a:lvl3pPr marL="914400" indent="0">
              <a:buFontTx/>
              <a:buNone/>
              <a:defRPr>
                <a:solidFill>
                  <a:schemeClr val="tx1"/>
                </a:solidFill>
                <a:latin typeface="Courier New" panose="02070309020205020404" pitchFamily="49" charset="0"/>
                <a:cs typeface="Courier New" panose="02070309020205020404" pitchFamily="49" charset="0"/>
              </a:defRPr>
            </a:lvl3pPr>
            <a:lvl4pPr marL="1371600" indent="0">
              <a:buFontTx/>
              <a:buNone/>
              <a:defRPr>
                <a:solidFill>
                  <a:schemeClr val="tx1"/>
                </a:solidFill>
                <a:latin typeface="Courier New" panose="02070309020205020404" pitchFamily="49" charset="0"/>
                <a:cs typeface="Courier New" panose="02070309020205020404" pitchFamily="49" charset="0"/>
              </a:defRPr>
            </a:lvl4pPr>
            <a:lvl5pPr marL="1828800" indent="0">
              <a:buFontTx/>
              <a:buNone/>
              <a:defRPr>
                <a:solidFill>
                  <a:schemeClr val="tx1"/>
                </a:solidFill>
                <a:latin typeface="Courier New" panose="02070309020205020404" pitchFamily="49" charset="0"/>
                <a:cs typeface="Courier New" panose="02070309020205020404" pitchFamily="49" charset="0"/>
              </a:defRPr>
            </a:lvl5pPr>
          </a:lstStyle>
          <a:p>
            <a:pPr lvl="0"/>
            <a:r>
              <a:rPr lang="en-US"/>
              <a:t>Click to edit Master text styles</a:t>
            </a:r>
          </a:p>
        </p:txBody>
      </p:sp>
    </p:spTree>
    <p:extLst>
      <p:ext uri="{BB962C8B-B14F-4D97-AF65-F5344CB8AC3E}">
        <p14:creationId xmlns:p14="http://schemas.microsoft.com/office/powerpoint/2010/main" val="62396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lef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5183188"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599" y="2057400"/>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15698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right)">
    <p:spTree>
      <p:nvGrpSpPr>
        <p:cNvPr id="1" name=""/>
        <p:cNvGrpSpPr/>
        <p:nvPr/>
      </p:nvGrpSpPr>
      <p:grpSpPr>
        <a:xfrm>
          <a:off x="0" y="0"/>
          <a:ext cx="0" cy="0"/>
          <a:chOff x="0" y="0"/>
          <a:chExt cx="0" cy="0"/>
        </a:xfrm>
      </p:grpSpPr>
      <p:sp>
        <p:nvSpPr>
          <p:cNvPr id="2" name="Title 1"/>
          <p:cNvSpPr>
            <a:spLocks noGrp="1"/>
          </p:cNvSpPr>
          <p:nvPr>
            <p:ph type="title"/>
          </p:nvPr>
        </p:nvSpPr>
        <p:spPr>
          <a:xfrm>
            <a:off x="7193281" y="228599"/>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620712"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193280" y="2057399"/>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25477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Presenter Intro">
    <p:spTree>
      <p:nvGrpSpPr>
        <p:cNvPr id="1" name=""/>
        <p:cNvGrpSpPr/>
        <p:nvPr/>
      </p:nvGrpSpPr>
      <p:grpSpPr>
        <a:xfrm>
          <a:off x="0" y="0"/>
          <a:ext cx="0" cy="0"/>
          <a:chOff x="0" y="0"/>
          <a:chExt cx="0" cy="0"/>
        </a:xfrm>
      </p:grpSpPr>
      <p:sp>
        <p:nvSpPr>
          <p:cNvPr id="37" name="Rectangle 36"/>
          <p:cNvSpPr/>
          <p:nvPr/>
        </p:nvSpPr>
        <p:spPr>
          <a:xfrm>
            <a:off x="0" y="228600"/>
            <a:ext cx="12192000" cy="9144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9600" y="1442345"/>
            <a:ext cx="5471014" cy="733425"/>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8" name="Rectangle 17"/>
          <p:cNvSpPr/>
          <p:nvPr/>
        </p:nvSpPr>
        <p:spPr>
          <a:xfrm>
            <a:off x="609600" y="2675399"/>
            <a:ext cx="5471014" cy="733425"/>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Rectangle 19"/>
          <p:cNvSpPr/>
          <p:nvPr/>
        </p:nvSpPr>
        <p:spPr>
          <a:xfrm>
            <a:off x="609600" y="3908453"/>
            <a:ext cx="5471014" cy="733425"/>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2" name="Rectangle 21"/>
          <p:cNvSpPr/>
          <p:nvPr/>
        </p:nvSpPr>
        <p:spPr>
          <a:xfrm>
            <a:off x="609600" y="5141507"/>
            <a:ext cx="5471014" cy="733425"/>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9" name="Rectangle 28"/>
          <p:cNvSpPr/>
          <p:nvPr/>
        </p:nvSpPr>
        <p:spPr>
          <a:xfrm>
            <a:off x="6080614" y="1443643"/>
            <a:ext cx="5501786" cy="733425"/>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0" name="Text Placeholder 16"/>
          <p:cNvSpPr>
            <a:spLocks noGrp="1"/>
          </p:cNvSpPr>
          <p:nvPr>
            <p:ph type="body" sz="quarter" idx="14" hasCustomPrompt="1"/>
          </p:nvPr>
        </p:nvSpPr>
        <p:spPr>
          <a:xfrm>
            <a:off x="762000" y="1612293"/>
            <a:ext cx="4872961" cy="375110"/>
          </a:xfrm>
        </p:spPr>
        <p:txBody>
          <a:bodyPr>
            <a:noAutofit/>
          </a:bodyPr>
          <a:lstStyle>
            <a:lvl1pPr marL="0" indent="0" algn="r">
              <a:defRPr sz="2400"/>
            </a:lvl1pPr>
          </a:lstStyle>
          <a:p>
            <a:pPr lvl="0"/>
            <a:r>
              <a:rPr lang="en-US" dirty="0"/>
              <a:t> Click to edit Master text styles</a:t>
            </a:r>
          </a:p>
        </p:txBody>
      </p:sp>
      <p:sp>
        <p:nvSpPr>
          <p:cNvPr id="31" name="Rectangle 30"/>
          <p:cNvSpPr/>
          <p:nvPr/>
        </p:nvSpPr>
        <p:spPr>
          <a:xfrm>
            <a:off x="6080614" y="2676696"/>
            <a:ext cx="5501786" cy="733425"/>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2" name="Text Placeholder 16"/>
          <p:cNvSpPr>
            <a:spLocks noGrp="1"/>
          </p:cNvSpPr>
          <p:nvPr>
            <p:ph type="body" sz="quarter" idx="15" hasCustomPrompt="1"/>
          </p:nvPr>
        </p:nvSpPr>
        <p:spPr>
          <a:xfrm>
            <a:off x="762000" y="2845347"/>
            <a:ext cx="4872961" cy="375110"/>
          </a:xfrm>
        </p:spPr>
        <p:txBody>
          <a:bodyPr>
            <a:noAutofit/>
          </a:bodyPr>
          <a:lstStyle>
            <a:lvl1pPr marL="0" indent="0" algn="r">
              <a:defRPr sz="2400"/>
            </a:lvl1pPr>
          </a:lstStyle>
          <a:p>
            <a:pPr lvl="0"/>
            <a:r>
              <a:rPr lang="en-US" dirty="0"/>
              <a:t> Click to edit Master text styles</a:t>
            </a:r>
          </a:p>
        </p:txBody>
      </p:sp>
      <p:sp>
        <p:nvSpPr>
          <p:cNvPr id="33" name="Rectangle 32"/>
          <p:cNvSpPr/>
          <p:nvPr/>
        </p:nvSpPr>
        <p:spPr>
          <a:xfrm>
            <a:off x="6080614" y="3909751"/>
            <a:ext cx="5501786" cy="733425"/>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4" name="Text Placeholder 16"/>
          <p:cNvSpPr>
            <a:spLocks noGrp="1"/>
          </p:cNvSpPr>
          <p:nvPr>
            <p:ph type="body" sz="quarter" idx="16" hasCustomPrompt="1"/>
          </p:nvPr>
        </p:nvSpPr>
        <p:spPr>
          <a:xfrm>
            <a:off x="762000" y="4078401"/>
            <a:ext cx="4872961" cy="375110"/>
          </a:xfrm>
        </p:spPr>
        <p:txBody>
          <a:bodyPr>
            <a:noAutofit/>
          </a:bodyPr>
          <a:lstStyle>
            <a:lvl1pPr marL="0" indent="0" algn="r">
              <a:defRPr sz="2400"/>
            </a:lvl1pPr>
          </a:lstStyle>
          <a:p>
            <a:pPr lvl="0"/>
            <a:r>
              <a:rPr lang="en-US" dirty="0"/>
              <a:t> Click to edit Master text styles</a:t>
            </a:r>
          </a:p>
        </p:txBody>
      </p:sp>
      <p:sp>
        <p:nvSpPr>
          <p:cNvPr id="35" name="Rectangle 34"/>
          <p:cNvSpPr/>
          <p:nvPr/>
        </p:nvSpPr>
        <p:spPr>
          <a:xfrm>
            <a:off x="6080614" y="5142805"/>
            <a:ext cx="5501786" cy="733425"/>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6" name="Text Placeholder 16"/>
          <p:cNvSpPr>
            <a:spLocks noGrp="1"/>
          </p:cNvSpPr>
          <p:nvPr>
            <p:ph type="body" sz="quarter" idx="17" hasCustomPrompt="1"/>
          </p:nvPr>
        </p:nvSpPr>
        <p:spPr>
          <a:xfrm>
            <a:off x="762000" y="5311455"/>
            <a:ext cx="4872961" cy="375110"/>
          </a:xfrm>
        </p:spPr>
        <p:txBody>
          <a:bodyPr>
            <a:noAutofit/>
          </a:bodyPr>
          <a:lstStyle>
            <a:lvl1pPr marL="0" indent="0" algn="r">
              <a:defRPr sz="2400"/>
            </a:lvl1pPr>
          </a:lstStyle>
          <a:p>
            <a:pPr lvl="0"/>
            <a:r>
              <a:rPr lang="en-US" dirty="0"/>
              <a:t> Click to edit Master text styles</a:t>
            </a:r>
          </a:p>
        </p:txBody>
      </p:sp>
      <p:sp>
        <p:nvSpPr>
          <p:cNvPr id="42" name="Text Placeholder 41"/>
          <p:cNvSpPr>
            <a:spLocks noGrp="1"/>
          </p:cNvSpPr>
          <p:nvPr>
            <p:ph type="body" sz="quarter" idx="18" hasCustomPrompt="1"/>
          </p:nvPr>
        </p:nvSpPr>
        <p:spPr>
          <a:xfrm>
            <a:off x="6615358" y="412862"/>
            <a:ext cx="5434215" cy="548640"/>
          </a:xfrm>
        </p:spPr>
        <p:txBody>
          <a:bodyPr>
            <a:normAutofit/>
          </a:bodyPr>
          <a:lstStyle>
            <a:lvl1pPr marL="0" indent="0" algn="l">
              <a:spcBef>
                <a:spcPts val="0"/>
              </a:spcBef>
              <a:defRPr sz="2400" b="1">
                <a:latin typeface="Segoe UI" panose="020B0502040204020203" pitchFamily="34" charset="0"/>
                <a:cs typeface="Segoe UI" panose="020B0502040204020203" pitchFamily="34" charset="0"/>
              </a:defRPr>
            </a:lvl1pPr>
          </a:lstStyle>
          <a:p>
            <a:pPr lvl="0"/>
            <a:r>
              <a:rPr lang="en-US" dirty="0"/>
              <a:t> Click to edit Master text styles</a:t>
            </a:r>
          </a:p>
        </p:txBody>
      </p:sp>
      <p:sp>
        <p:nvSpPr>
          <p:cNvPr id="43" name="Text Placeholder 41"/>
          <p:cNvSpPr>
            <a:spLocks noGrp="1"/>
          </p:cNvSpPr>
          <p:nvPr>
            <p:ph type="body" sz="quarter" idx="19" hasCustomPrompt="1"/>
          </p:nvPr>
        </p:nvSpPr>
        <p:spPr>
          <a:xfrm>
            <a:off x="95318" y="412862"/>
            <a:ext cx="5477256" cy="548640"/>
          </a:xfrm>
        </p:spPr>
        <p:txBody>
          <a:bodyPr>
            <a:normAutofit/>
          </a:bodyPr>
          <a:lstStyle>
            <a:lvl1pPr marL="0" indent="0" algn="r">
              <a:spcBef>
                <a:spcPts val="0"/>
              </a:spcBef>
              <a:defRPr sz="2400" b="1">
                <a:latin typeface="Segoe UI" panose="020B0502040204020203" pitchFamily="34" charset="0"/>
                <a:cs typeface="Segoe UI" panose="020B0502040204020203" pitchFamily="34" charset="0"/>
              </a:defRPr>
            </a:lvl1pPr>
          </a:lstStyle>
          <a:p>
            <a:pPr lvl="0"/>
            <a:r>
              <a:rPr lang="en-US" dirty="0"/>
              <a:t> Click to edit Master text styles</a:t>
            </a:r>
          </a:p>
        </p:txBody>
      </p:sp>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9999" y="1441087"/>
            <a:ext cx="738200" cy="738200"/>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8391" y="3899217"/>
            <a:ext cx="768096" cy="768096"/>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6679" y="5147166"/>
            <a:ext cx="731520" cy="731520"/>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9519" y="2570290"/>
            <a:ext cx="1005840" cy="1005840"/>
          </a:xfrm>
          <a:prstGeom prst="rect">
            <a:avLst/>
          </a:prstGeom>
        </p:spPr>
      </p:pic>
      <p:sp>
        <p:nvSpPr>
          <p:cNvPr id="17" name="Text Placeholder 16"/>
          <p:cNvSpPr>
            <a:spLocks noGrp="1"/>
          </p:cNvSpPr>
          <p:nvPr>
            <p:ph type="body" sz="quarter" idx="10" hasCustomPrompt="1"/>
          </p:nvPr>
        </p:nvSpPr>
        <p:spPr>
          <a:xfrm>
            <a:off x="6576767" y="1612293"/>
            <a:ext cx="4843707" cy="375110"/>
          </a:xfrm>
        </p:spPr>
        <p:txBody>
          <a:bodyPr>
            <a:noAutofit/>
          </a:bodyPr>
          <a:lstStyle>
            <a:lvl1pPr marL="0" indent="0">
              <a:defRPr sz="2400"/>
            </a:lvl1pPr>
          </a:lstStyle>
          <a:p>
            <a:pPr lvl="0"/>
            <a:r>
              <a:rPr lang="en-US" dirty="0"/>
              <a:t> Click to edit Master text styles</a:t>
            </a:r>
          </a:p>
        </p:txBody>
      </p:sp>
      <p:sp>
        <p:nvSpPr>
          <p:cNvPr id="19" name="Text Placeholder 16"/>
          <p:cNvSpPr>
            <a:spLocks noGrp="1"/>
          </p:cNvSpPr>
          <p:nvPr>
            <p:ph type="body" sz="quarter" idx="11" hasCustomPrompt="1"/>
          </p:nvPr>
        </p:nvSpPr>
        <p:spPr>
          <a:xfrm>
            <a:off x="6576767" y="2845347"/>
            <a:ext cx="4843707" cy="375110"/>
          </a:xfrm>
        </p:spPr>
        <p:txBody>
          <a:bodyPr>
            <a:noAutofit/>
          </a:bodyPr>
          <a:lstStyle>
            <a:lvl1pPr marL="0" indent="0">
              <a:defRPr sz="2400"/>
            </a:lvl1pPr>
          </a:lstStyle>
          <a:p>
            <a:pPr lvl="0"/>
            <a:r>
              <a:rPr lang="en-US" dirty="0"/>
              <a:t> Click to edit Master text styles</a:t>
            </a:r>
          </a:p>
        </p:txBody>
      </p:sp>
      <p:sp>
        <p:nvSpPr>
          <p:cNvPr id="21" name="Text Placeholder 16"/>
          <p:cNvSpPr>
            <a:spLocks noGrp="1"/>
          </p:cNvSpPr>
          <p:nvPr>
            <p:ph type="body" sz="quarter" idx="12" hasCustomPrompt="1"/>
          </p:nvPr>
        </p:nvSpPr>
        <p:spPr>
          <a:xfrm>
            <a:off x="6576767" y="4078401"/>
            <a:ext cx="4843707" cy="375110"/>
          </a:xfrm>
        </p:spPr>
        <p:txBody>
          <a:bodyPr>
            <a:noAutofit/>
          </a:bodyPr>
          <a:lstStyle>
            <a:lvl1pPr marL="0" indent="0">
              <a:defRPr sz="2400"/>
            </a:lvl1pPr>
          </a:lstStyle>
          <a:p>
            <a:pPr lvl="0"/>
            <a:r>
              <a:rPr lang="en-US" dirty="0"/>
              <a:t> Click to edit Master text styles</a:t>
            </a:r>
          </a:p>
        </p:txBody>
      </p:sp>
      <p:sp>
        <p:nvSpPr>
          <p:cNvPr id="23" name="Text Placeholder 16"/>
          <p:cNvSpPr>
            <a:spLocks noGrp="1"/>
          </p:cNvSpPr>
          <p:nvPr>
            <p:ph type="body" sz="quarter" idx="13" hasCustomPrompt="1"/>
          </p:nvPr>
        </p:nvSpPr>
        <p:spPr>
          <a:xfrm>
            <a:off x="6576767" y="5311455"/>
            <a:ext cx="4843707" cy="375110"/>
          </a:xfrm>
        </p:spPr>
        <p:txBody>
          <a:bodyPr>
            <a:noAutofit/>
          </a:bodyPr>
          <a:lstStyle>
            <a:lvl1pPr marL="0" indent="0">
              <a:defRPr sz="2400"/>
            </a:lvl1pPr>
          </a:lstStyle>
          <a:p>
            <a:pPr lvl="0"/>
            <a:r>
              <a:rPr lang="en-US" dirty="0"/>
              <a:t> Click to edit Master text styles</a:t>
            </a:r>
          </a:p>
        </p:txBody>
      </p:sp>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3547" y="222401"/>
            <a:ext cx="914400" cy="914400"/>
          </a:xfrm>
          <a:prstGeom prst="rect">
            <a:avLst/>
          </a:prstGeom>
        </p:spPr>
      </p:pic>
    </p:spTree>
    <p:extLst>
      <p:ext uri="{BB962C8B-B14F-4D97-AF65-F5344CB8AC3E}">
        <p14:creationId xmlns:p14="http://schemas.microsoft.com/office/powerpoint/2010/main" val="462609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417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ntent Only (Red)">
    <p:bg>
      <p:bgPr>
        <a:solidFill>
          <a:schemeClr val="accent5">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2282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emo">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431" y="2467267"/>
            <a:ext cx="3340369" cy="2253221"/>
          </a:xfrm>
          <a:prstGeom prst="rect">
            <a:avLst/>
          </a:prstGeom>
        </p:spPr>
      </p:pic>
      <p:sp>
        <p:nvSpPr>
          <p:cNvPr id="3" name="Text Placeholder 2"/>
          <p:cNvSpPr>
            <a:spLocks noGrp="1"/>
          </p:cNvSpPr>
          <p:nvPr>
            <p:ph type="body" idx="1"/>
          </p:nvPr>
        </p:nvSpPr>
        <p:spPr>
          <a:xfrm>
            <a:off x="4400550" y="2798064"/>
            <a:ext cx="7181850" cy="1500187"/>
          </a:xfrm>
        </p:spPr>
        <p:txBody>
          <a:bodyPr>
            <a:normAutofit/>
          </a:bodyPr>
          <a:lstStyle>
            <a:lvl1pPr marL="0" indent="0">
              <a:buNone/>
              <a:defRPr sz="4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24062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ponsor Layout">
    <p:spTree>
      <p:nvGrpSpPr>
        <p:cNvPr id="1" name=""/>
        <p:cNvGrpSpPr/>
        <p:nvPr/>
      </p:nvGrpSpPr>
      <p:grpSpPr>
        <a:xfrm>
          <a:off x="0" y="0"/>
          <a:ext cx="0" cy="0"/>
          <a:chOff x="0" y="0"/>
          <a:chExt cx="0" cy="0"/>
        </a:xfrm>
      </p:grpSpPr>
      <p:sp>
        <p:nvSpPr>
          <p:cNvPr id="4" name="Rectangle 3"/>
          <p:cNvSpPr/>
          <p:nvPr/>
        </p:nvSpPr>
        <p:spPr>
          <a:xfrm>
            <a:off x="0" y="5281448"/>
            <a:ext cx="12192000" cy="157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09600" y="228600"/>
            <a:ext cx="184731" cy="369332"/>
          </a:xfrm>
          <a:prstGeom prst="rect">
            <a:avLst/>
          </a:prstGeom>
          <a:noFill/>
        </p:spPr>
        <p:txBody>
          <a:bodyPr wrap="none" rtlCol="0">
            <a:spAutoFit/>
          </a:bodyPr>
          <a:lstStyle/>
          <a:p>
            <a:endParaRPr lang="en-US" dirty="0"/>
          </a:p>
        </p:txBody>
      </p:sp>
      <p:sp>
        <p:nvSpPr>
          <p:cNvPr id="5" name="Rectangle 4">
            <a:extLst>
              <a:ext uri="{FF2B5EF4-FFF2-40B4-BE49-F238E27FC236}">
                <a16:creationId xmlns:a16="http://schemas.microsoft.com/office/drawing/2014/main" id="{1D2AEFD4-E6D3-46FD-8FFB-2BE59ADF05A2}"/>
              </a:ext>
            </a:extLst>
          </p:cNvPr>
          <p:cNvSpPr/>
          <p:nvPr/>
        </p:nvSpPr>
        <p:spPr>
          <a:xfrm>
            <a:off x="902397" y="1281093"/>
            <a:ext cx="5124331" cy="923330"/>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Extended Q&amp;A</a:t>
            </a:r>
          </a:p>
        </p:txBody>
      </p:sp>
      <p:pic>
        <p:nvPicPr>
          <p:cNvPr id="13" name="Picture 12">
            <a:extLst>
              <a:ext uri="{FF2B5EF4-FFF2-40B4-BE49-F238E27FC236}">
                <a16:creationId xmlns:a16="http://schemas.microsoft.com/office/drawing/2014/main" id="{11D95DBF-3E8A-4E3C-B6D4-84AF88BFA6DD}"/>
              </a:ext>
            </a:extLst>
          </p:cNvPr>
          <p:cNvPicPr>
            <a:picLocks noChangeAspect="1"/>
          </p:cNvPicPr>
          <p:nvPr/>
        </p:nvPicPr>
        <p:blipFill>
          <a:blip r:embed="rId2"/>
          <a:stretch>
            <a:fillRect/>
          </a:stretch>
        </p:blipFill>
        <p:spPr>
          <a:xfrm>
            <a:off x="294495" y="5610134"/>
            <a:ext cx="1587859" cy="793930"/>
          </a:xfrm>
          <a:prstGeom prst="rect">
            <a:avLst/>
          </a:prstGeom>
        </p:spPr>
      </p:pic>
      <p:pic>
        <p:nvPicPr>
          <p:cNvPr id="14" name="Picture 13">
            <a:extLst>
              <a:ext uri="{FF2B5EF4-FFF2-40B4-BE49-F238E27FC236}">
                <a16:creationId xmlns:a16="http://schemas.microsoft.com/office/drawing/2014/main" id="{8E2275F7-D15F-410F-8BE5-E56ED394A8DF}"/>
              </a:ext>
            </a:extLst>
          </p:cNvPr>
          <p:cNvPicPr>
            <a:picLocks noChangeAspect="1"/>
          </p:cNvPicPr>
          <p:nvPr/>
        </p:nvPicPr>
        <p:blipFill rotWithShape="1">
          <a:blip r:embed="rId3">
            <a:extLst>
              <a:ext uri="{28A0092B-C50C-407E-A947-70E740481C1C}">
                <a14:useLocalDpi xmlns:a14="http://schemas.microsoft.com/office/drawing/2010/main" val="0"/>
              </a:ext>
            </a:extLst>
          </a:blip>
          <a:srcRect b="23406"/>
          <a:stretch/>
        </p:blipFill>
        <p:spPr>
          <a:xfrm>
            <a:off x="3185048" y="5793937"/>
            <a:ext cx="1853258" cy="443588"/>
          </a:xfrm>
          <a:prstGeom prst="rect">
            <a:avLst/>
          </a:prstGeom>
        </p:spPr>
      </p:pic>
      <p:pic>
        <p:nvPicPr>
          <p:cNvPr id="15" name="Graphic 14">
            <a:extLst>
              <a:ext uri="{FF2B5EF4-FFF2-40B4-BE49-F238E27FC236}">
                <a16:creationId xmlns:a16="http://schemas.microsoft.com/office/drawing/2014/main" id="{C21666DF-94A5-482E-B399-93E23C5056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3048" y="5525078"/>
            <a:ext cx="981306" cy="981306"/>
          </a:xfrm>
          <a:prstGeom prst="rect">
            <a:avLst/>
          </a:prstGeom>
        </p:spPr>
      </p:pic>
      <p:pic>
        <p:nvPicPr>
          <p:cNvPr id="16" name="Picture 15">
            <a:extLst>
              <a:ext uri="{FF2B5EF4-FFF2-40B4-BE49-F238E27FC236}">
                <a16:creationId xmlns:a16="http://schemas.microsoft.com/office/drawing/2014/main" id="{230E85BD-BB5E-43D7-BF6A-E43D3D633491}"/>
              </a:ext>
            </a:extLst>
          </p:cNvPr>
          <p:cNvPicPr>
            <a:picLocks noChangeAspect="1"/>
          </p:cNvPicPr>
          <p:nvPr/>
        </p:nvPicPr>
        <p:blipFill>
          <a:blip r:embed="rId6"/>
          <a:stretch>
            <a:fillRect/>
          </a:stretch>
        </p:blipFill>
        <p:spPr>
          <a:xfrm>
            <a:off x="5193574" y="5709643"/>
            <a:ext cx="2061751" cy="577559"/>
          </a:xfrm>
          <a:prstGeom prst="rect">
            <a:avLst/>
          </a:prstGeom>
        </p:spPr>
      </p:pic>
      <p:pic>
        <p:nvPicPr>
          <p:cNvPr id="17" name="Picture 16">
            <a:extLst>
              <a:ext uri="{FF2B5EF4-FFF2-40B4-BE49-F238E27FC236}">
                <a16:creationId xmlns:a16="http://schemas.microsoft.com/office/drawing/2014/main" id="{0B576BC4-1394-4DA9-BDAC-80B0DB898F72}"/>
              </a:ext>
            </a:extLst>
          </p:cNvPr>
          <p:cNvPicPr>
            <a:picLocks noChangeAspect="1"/>
          </p:cNvPicPr>
          <p:nvPr/>
        </p:nvPicPr>
        <p:blipFill>
          <a:blip r:embed="rId7"/>
          <a:stretch>
            <a:fillRect/>
          </a:stretch>
        </p:blipFill>
        <p:spPr>
          <a:xfrm>
            <a:off x="7410593" y="5726953"/>
            <a:ext cx="1916152" cy="523748"/>
          </a:xfrm>
          <a:prstGeom prst="rect">
            <a:avLst/>
          </a:prstGeom>
        </p:spPr>
      </p:pic>
      <p:pic>
        <p:nvPicPr>
          <p:cNvPr id="18" name="Picture 17">
            <a:extLst>
              <a:ext uri="{FF2B5EF4-FFF2-40B4-BE49-F238E27FC236}">
                <a16:creationId xmlns:a16="http://schemas.microsoft.com/office/drawing/2014/main" id="{946988D6-B1DF-4D94-9CBD-F8DD9DB291DE}"/>
              </a:ext>
            </a:extLst>
          </p:cNvPr>
          <p:cNvPicPr>
            <a:picLocks noChangeAspect="1"/>
          </p:cNvPicPr>
          <p:nvPr/>
        </p:nvPicPr>
        <p:blipFill>
          <a:blip r:embed="rId8"/>
          <a:stretch>
            <a:fillRect/>
          </a:stretch>
        </p:blipFill>
        <p:spPr>
          <a:xfrm>
            <a:off x="9490319" y="5753368"/>
            <a:ext cx="2259229" cy="470918"/>
          </a:xfrm>
          <a:prstGeom prst="rect">
            <a:avLst/>
          </a:prstGeom>
        </p:spPr>
      </p:pic>
    </p:spTree>
    <p:extLst>
      <p:ext uri="{BB962C8B-B14F-4D97-AF65-F5344CB8AC3E}">
        <p14:creationId xmlns:p14="http://schemas.microsoft.com/office/powerpoint/2010/main" val="48081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228600"/>
            <a:ext cx="12192000" cy="9144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28600"/>
            <a:ext cx="10972800" cy="914400"/>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257300"/>
            <a:ext cx="10972800" cy="4800600"/>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1" y="2006600"/>
            <a:ext cx="8609012"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09600" y="4495800"/>
            <a:ext cx="8609013" cy="1498600"/>
          </a:xfrm>
        </p:spPr>
        <p:txBody>
          <a:bodyPr anchor="t">
            <a:normAutofit/>
          </a:bodyPr>
          <a:lstStyle>
            <a:lvl1pPr marL="0" indent="0" algn="l">
              <a:buNone/>
              <a:defRPr sz="1800">
                <a:solidFill>
                  <a:schemeClr val="bg1">
                    <a:lumMod val="10000"/>
                    <a:lumOff val="9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0" y="228600"/>
            <a:ext cx="12192000" cy="9144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599" y="1257299"/>
            <a:ext cx="5394960" cy="480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40" y="1257300"/>
            <a:ext cx="5394960" cy="480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0" y="228600"/>
            <a:ext cx="12192000" cy="9144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10954" y="1259416"/>
            <a:ext cx="4893606"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1833562"/>
            <a:ext cx="5394960" cy="42243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88794" y="1257300"/>
            <a:ext cx="4893606"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40" y="1833562"/>
            <a:ext cx="5394960" cy="42158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0" y="228600"/>
            <a:ext cx="12192000" cy="9144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Red)">
    <p:bg>
      <p:bgPr>
        <a:solidFill>
          <a:schemeClr val="accent5">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8011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25540" y="228600"/>
            <a:ext cx="5161659"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09600" y="228600"/>
            <a:ext cx="5577555" cy="58293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25541" y="2153540"/>
            <a:ext cx="4017072" cy="2147526"/>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B6C6CE-C61C-40D9-B8E4-CD1FC2FF3824}"/>
              </a:ext>
            </a:extLst>
          </p:cNvPr>
          <p:cNvPicPr>
            <a:picLocks noChangeAspect="1"/>
          </p:cNvPicPr>
          <p:nvPr/>
        </p:nvPicPr>
        <p:blipFill>
          <a:blip r:embed="rId19">
            <a:alphaModFix/>
          </a:blip>
          <a:stretch>
            <a:fillRect/>
          </a:stretch>
        </p:blipFill>
        <p:spPr>
          <a:xfrm>
            <a:off x="8629650" y="0"/>
            <a:ext cx="3562350" cy="6858000"/>
          </a:xfrm>
          <a:prstGeom prst="rect">
            <a:avLst/>
          </a:prstGeom>
          <a:effectLst>
            <a:glow rad="1422400">
              <a:schemeClr val="accent5">
                <a:lumMod val="75000"/>
                <a:alpha val="40000"/>
              </a:schemeClr>
            </a:glow>
          </a:effectLst>
        </p:spPr>
      </p:pic>
      <p:sp>
        <p:nvSpPr>
          <p:cNvPr id="2" name="Title Placeholder 1"/>
          <p:cNvSpPr>
            <a:spLocks noGrp="1"/>
          </p:cNvSpPr>
          <p:nvPr>
            <p:ph type="title"/>
          </p:nvPr>
        </p:nvSpPr>
        <p:spPr>
          <a:xfrm>
            <a:off x="609600" y="228600"/>
            <a:ext cx="10972800" cy="9144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257300"/>
            <a:ext cx="10972800" cy="4800600"/>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39765" y="6035040"/>
            <a:ext cx="1600200" cy="645554"/>
          </a:xfrm>
          <a:prstGeom prst="rect">
            <a:avLst/>
          </a:prstGeom>
        </p:spPr>
      </p:pic>
      <p:sp>
        <p:nvSpPr>
          <p:cNvPr id="4" name="fl"/>
          <p:cNvSpPr txBox="1"/>
          <p:nvPr/>
        </p:nvSpPr>
        <p:spPr>
          <a:xfrm>
            <a:off x="0" y="6520180"/>
            <a:ext cx="12192000" cy="369332"/>
          </a:xfrm>
          <a:prstGeom prst="rect">
            <a:avLst/>
          </a:prstGeom>
          <a:noFill/>
        </p:spPr>
        <p:txBody>
          <a:bodyPr vert="horz" rtlCol="0">
            <a:spAutoFit/>
          </a:bodyPr>
          <a:lstStyle/>
          <a:p>
            <a:endParaRPr lang="en-US">
              <a:solidFill>
                <a:schemeClr val="tx1"/>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6" r:id="rId8"/>
    <p:sldLayoutId id="2147483656" r:id="rId9"/>
    <p:sldLayoutId id="2147483673" r:id="rId10"/>
    <p:sldLayoutId id="2147483674" r:id="rId11"/>
    <p:sldLayoutId id="2147483675" r:id="rId12"/>
    <p:sldLayoutId id="2147483669" r:id="rId13"/>
    <p:sldLayoutId id="2147483670" r:id="rId14"/>
    <p:sldLayoutId id="2147483671" r:id="rId15"/>
    <p:sldLayoutId id="2147483672"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96">
          <p15:clr>
            <a:srgbClr val="F26B43"/>
          </p15:clr>
        </p15:guide>
        <p15:guide id="3" pos="384">
          <p15:clr>
            <a:srgbClr val="F26B43"/>
          </p15:clr>
        </p15:guide>
        <p15:guide id="4" orient="horz" pos="432">
          <p15:clr>
            <a:srgbClr val="F26B43"/>
          </p15:clr>
        </p15:guide>
        <p15:guide id="5" orient="horz" pos="3888">
          <p15:clr>
            <a:srgbClr val="F26B43"/>
          </p15:clr>
        </p15:guide>
        <p15:guide id="6" orient="horz" pos="3816">
          <p15:clr>
            <a:srgbClr val="F26B43"/>
          </p15:clr>
        </p15:guide>
        <p15:guide id="7" orient="horz" pos="144">
          <p15:clr>
            <a:srgbClr val="F26B43"/>
          </p15:clr>
        </p15:guide>
        <p15:guide id="8" orient="horz" pos="720">
          <p15:clr>
            <a:srgbClr val="F26B43"/>
          </p15:clr>
        </p15:guide>
        <p15:guide id="9" orient="horz" pos="7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www.systanddeploy.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6.png"/><Relationship Id="rId4"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jm2k69.github.io/2018-10-09-How-to-use-Material-Desgin-with-PowerShell/" TargetMode="External"/><Relationship Id="rId2" Type="http://schemas.openxmlformats.org/officeDocument/2006/relationships/hyperlink" Target="http://www.systanddeploy.com/2016/01/powershell-gui-add-mahapps-metro-theme.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hyperlink" Target="mailto:info@mmsmoa.co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hyperlink" Target="https://xainey.github.io/2017/powershell-electron-demo/" TargetMode="External"/><Relationship Id="rId5" Type="http://schemas.openxmlformats.org/officeDocument/2006/relationships/hyperlink" Target="https://www.dev4sys.com/2017/07/using-mahapps-built-in-dialogs-with.html" TargetMode="External"/><Relationship Id="rId4"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s>
</file>

<file path=ppt/slides/_rels/slide5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26" Type="http://schemas.openxmlformats.org/officeDocument/2006/relationships/image" Target="../media/image81.png"/><Relationship Id="rId3" Type="http://schemas.openxmlformats.org/officeDocument/2006/relationships/image" Target="../media/image58.png"/><Relationship Id="rId21" Type="http://schemas.openxmlformats.org/officeDocument/2006/relationships/image" Target="../media/image76.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80.png"/><Relationship Id="rId2" Type="http://schemas.openxmlformats.org/officeDocument/2006/relationships/image" Target="../media/image57.png"/><Relationship Id="rId16" Type="http://schemas.openxmlformats.org/officeDocument/2006/relationships/image" Target="../media/image71.png"/><Relationship Id="rId20" Type="http://schemas.openxmlformats.org/officeDocument/2006/relationships/image" Target="../media/image75.png"/><Relationship Id="rId29"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png"/><Relationship Id="rId24" Type="http://schemas.openxmlformats.org/officeDocument/2006/relationships/image" Target="../media/image79.png"/><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image" Target="../media/image78.png"/><Relationship Id="rId28" Type="http://schemas.openxmlformats.org/officeDocument/2006/relationships/image" Target="../media/image83.pn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82.png"/><Relationship Id="rId30" Type="http://schemas.openxmlformats.org/officeDocument/2006/relationships/image" Target="../media/image85.png"/></Relationships>
</file>

<file path=ppt/slides/_rels/slide55.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 Type="http://schemas.openxmlformats.org/officeDocument/2006/relationships/image" Target="../media/image87.png"/><Relationship Id="rId21" Type="http://schemas.openxmlformats.org/officeDocument/2006/relationships/image" Target="../media/image105.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8.pn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2.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png"/><Relationship Id="rId27" Type="http://schemas.openxmlformats.org/officeDocument/2006/relationships/image" Target="../media/image111.png"/></Relationships>
</file>

<file path=ppt/slides/_rels/slide56.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18" Type="http://schemas.openxmlformats.org/officeDocument/2006/relationships/image" Target="../media/image129.png"/><Relationship Id="rId26" Type="http://schemas.openxmlformats.org/officeDocument/2006/relationships/image" Target="../media/image137.png"/><Relationship Id="rId3" Type="http://schemas.openxmlformats.org/officeDocument/2006/relationships/image" Target="../media/image114.png"/><Relationship Id="rId21" Type="http://schemas.openxmlformats.org/officeDocument/2006/relationships/image" Target="../media/image132.png"/><Relationship Id="rId7" Type="http://schemas.openxmlformats.org/officeDocument/2006/relationships/image" Target="../media/image118.png"/><Relationship Id="rId12" Type="http://schemas.openxmlformats.org/officeDocument/2006/relationships/image" Target="../media/image123.png"/><Relationship Id="rId17" Type="http://schemas.openxmlformats.org/officeDocument/2006/relationships/image" Target="../media/image128.png"/><Relationship Id="rId25" Type="http://schemas.openxmlformats.org/officeDocument/2006/relationships/image" Target="../media/image136.png"/><Relationship Id="rId2" Type="http://schemas.openxmlformats.org/officeDocument/2006/relationships/image" Target="../media/image113.png"/><Relationship Id="rId16" Type="http://schemas.openxmlformats.org/officeDocument/2006/relationships/image" Target="../media/image127.png"/><Relationship Id="rId20"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17.png"/><Relationship Id="rId11" Type="http://schemas.openxmlformats.org/officeDocument/2006/relationships/image" Target="../media/image122.png"/><Relationship Id="rId24" Type="http://schemas.openxmlformats.org/officeDocument/2006/relationships/image" Target="../media/image135.png"/><Relationship Id="rId5" Type="http://schemas.openxmlformats.org/officeDocument/2006/relationships/image" Target="../media/image116.png"/><Relationship Id="rId15" Type="http://schemas.openxmlformats.org/officeDocument/2006/relationships/image" Target="../media/image126.png"/><Relationship Id="rId23" Type="http://schemas.openxmlformats.org/officeDocument/2006/relationships/image" Target="../media/image134.png"/><Relationship Id="rId28" Type="http://schemas.openxmlformats.org/officeDocument/2006/relationships/image" Target="../media/image139.png"/><Relationship Id="rId10" Type="http://schemas.openxmlformats.org/officeDocument/2006/relationships/image" Target="../media/image121.png"/><Relationship Id="rId19" Type="http://schemas.openxmlformats.org/officeDocument/2006/relationships/image" Target="../media/image130.png"/><Relationship Id="rId4" Type="http://schemas.openxmlformats.org/officeDocument/2006/relationships/image" Target="../media/image115.png"/><Relationship Id="rId9" Type="http://schemas.openxmlformats.org/officeDocument/2006/relationships/image" Target="../media/image120.png"/><Relationship Id="rId14" Type="http://schemas.openxmlformats.org/officeDocument/2006/relationships/image" Target="../media/image125.png"/><Relationship Id="rId22" Type="http://schemas.openxmlformats.org/officeDocument/2006/relationships/image" Target="../media/image133.png"/><Relationship Id="rId27" Type="http://schemas.openxmlformats.org/officeDocument/2006/relationships/image" Target="../media/image138.png"/></Relationships>
</file>

<file path=ppt/slides/_rels/slide57.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18" Type="http://schemas.openxmlformats.org/officeDocument/2006/relationships/image" Target="../media/image156.png"/><Relationship Id="rId26" Type="http://schemas.openxmlformats.org/officeDocument/2006/relationships/image" Target="../media/image164.png"/><Relationship Id="rId3" Type="http://schemas.openxmlformats.org/officeDocument/2006/relationships/image" Target="../media/image141.png"/><Relationship Id="rId21" Type="http://schemas.openxmlformats.org/officeDocument/2006/relationships/image" Target="../media/image159.png"/><Relationship Id="rId7" Type="http://schemas.openxmlformats.org/officeDocument/2006/relationships/image" Target="../media/image145.png"/><Relationship Id="rId12" Type="http://schemas.openxmlformats.org/officeDocument/2006/relationships/image" Target="../media/image150.png"/><Relationship Id="rId17" Type="http://schemas.openxmlformats.org/officeDocument/2006/relationships/image" Target="../media/image155.png"/><Relationship Id="rId25" Type="http://schemas.openxmlformats.org/officeDocument/2006/relationships/image" Target="../media/image163.png"/><Relationship Id="rId2" Type="http://schemas.openxmlformats.org/officeDocument/2006/relationships/image" Target="../media/image140.png"/><Relationship Id="rId16" Type="http://schemas.openxmlformats.org/officeDocument/2006/relationships/image" Target="../media/image154.png"/><Relationship Id="rId20"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44.png"/><Relationship Id="rId11" Type="http://schemas.openxmlformats.org/officeDocument/2006/relationships/image" Target="../media/image149.png"/><Relationship Id="rId24" Type="http://schemas.openxmlformats.org/officeDocument/2006/relationships/image" Target="../media/image162.png"/><Relationship Id="rId5" Type="http://schemas.openxmlformats.org/officeDocument/2006/relationships/image" Target="../media/image143.png"/><Relationship Id="rId15" Type="http://schemas.openxmlformats.org/officeDocument/2006/relationships/image" Target="../media/image153.png"/><Relationship Id="rId23" Type="http://schemas.openxmlformats.org/officeDocument/2006/relationships/image" Target="../media/image161.png"/><Relationship Id="rId28" Type="http://schemas.openxmlformats.org/officeDocument/2006/relationships/image" Target="../media/image166.png"/><Relationship Id="rId10" Type="http://schemas.openxmlformats.org/officeDocument/2006/relationships/image" Target="../media/image148.png"/><Relationship Id="rId19" Type="http://schemas.openxmlformats.org/officeDocument/2006/relationships/image" Target="../media/image157.png"/><Relationship Id="rId4" Type="http://schemas.openxmlformats.org/officeDocument/2006/relationships/image" Target="../media/image142.png"/><Relationship Id="rId9" Type="http://schemas.openxmlformats.org/officeDocument/2006/relationships/image" Target="../media/image147.png"/><Relationship Id="rId14" Type="http://schemas.openxmlformats.org/officeDocument/2006/relationships/image" Target="../media/image152.png"/><Relationship Id="rId22" Type="http://schemas.openxmlformats.org/officeDocument/2006/relationships/image" Target="../media/image160.png"/><Relationship Id="rId27" Type="http://schemas.openxmlformats.org/officeDocument/2006/relationships/image" Target="../media/image165.png"/></Relationships>
</file>

<file path=ppt/slides/_rels/slide58.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18" Type="http://schemas.openxmlformats.org/officeDocument/2006/relationships/image" Target="../media/image183.png"/><Relationship Id="rId26" Type="http://schemas.openxmlformats.org/officeDocument/2006/relationships/image" Target="../media/image191.png"/><Relationship Id="rId3" Type="http://schemas.openxmlformats.org/officeDocument/2006/relationships/image" Target="../media/image168.png"/><Relationship Id="rId21" Type="http://schemas.openxmlformats.org/officeDocument/2006/relationships/image" Target="../media/image186.png"/><Relationship Id="rId7" Type="http://schemas.openxmlformats.org/officeDocument/2006/relationships/image" Target="../media/image172.png"/><Relationship Id="rId12" Type="http://schemas.openxmlformats.org/officeDocument/2006/relationships/image" Target="../media/image177.png"/><Relationship Id="rId17" Type="http://schemas.openxmlformats.org/officeDocument/2006/relationships/image" Target="../media/image182.png"/><Relationship Id="rId25" Type="http://schemas.openxmlformats.org/officeDocument/2006/relationships/image" Target="../media/image190.png"/><Relationship Id="rId2" Type="http://schemas.openxmlformats.org/officeDocument/2006/relationships/image" Target="../media/image167.png"/><Relationship Id="rId16" Type="http://schemas.openxmlformats.org/officeDocument/2006/relationships/image" Target="../media/image181.png"/><Relationship Id="rId20" Type="http://schemas.openxmlformats.org/officeDocument/2006/relationships/image" Target="../media/image185.png"/><Relationship Id="rId1" Type="http://schemas.openxmlformats.org/officeDocument/2006/relationships/slideLayout" Target="../slideLayouts/slideLayout7.xml"/><Relationship Id="rId6" Type="http://schemas.openxmlformats.org/officeDocument/2006/relationships/image" Target="../media/image171.png"/><Relationship Id="rId11" Type="http://schemas.openxmlformats.org/officeDocument/2006/relationships/image" Target="../media/image176.png"/><Relationship Id="rId24" Type="http://schemas.openxmlformats.org/officeDocument/2006/relationships/image" Target="../media/image189.png"/><Relationship Id="rId5" Type="http://schemas.openxmlformats.org/officeDocument/2006/relationships/image" Target="../media/image170.png"/><Relationship Id="rId15" Type="http://schemas.openxmlformats.org/officeDocument/2006/relationships/image" Target="../media/image180.png"/><Relationship Id="rId23" Type="http://schemas.openxmlformats.org/officeDocument/2006/relationships/image" Target="../media/image188.png"/><Relationship Id="rId28" Type="http://schemas.openxmlformats.org/officeDocument/2006/relationships/image" Target="../media/image193.png"/><Relationship Id="rId10" Type="http://schemas.openxmlformats.org/officeDocument/2006/relationships/image" Target="../media/image175.png"/><Relationship Id="rId19" Type="http://schemas.openxmlformats.org/officeDocument/2006/relationships/image" Target="../media/image184.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 Id="rId22" Type="http://schemas.openxmlformats.org/officeDocument/2006/relationships/image" Target="../media/image187.png"/><Relationship Id="rId27" Type="http://schemas.openxmlformats.org/officeDocument/2006/relationships/image" Target="../media/image192.png"/></Relationships>
</file>

<file path=ppt/slides/_rels/slide59.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18" Type="http://schemas.openxmlformats.org/officeDocument/2006/relationships/image" Target="../media/image210.png"/><Relationship Id="rId26" Type="http://schemas.openxmlformats.org/officeDocument/2006/relationships/image" Target="../media/image218.png"/><Relationship Id="rId3" Type="http://schemas.openxmlformats.org/officeDocument/2006/relationships/image" Target="../media/image195.png"/><Relationship Id="rId21" Type="http://schemas.openxmlformats.org/officeDocument/2006/relationships/image" Target="../media/image213.png"/><Relationship Id="rId7" Type="http://schemas.openxmlformats.org/officeDocument/2006/relationships/image" Target="../media/image199.png"/><Relationship Id="rId12" Type="http://schemas.openxmlformats.org/officeDocument/2006/relationships/image" Target="../media/image204.png"/><Relationship Id="rId17" Type="http://schemas.openxmlformats.org/officeDocument/2006/relationships/image" Target="../media/image209.png"/><Relationship Id="rId25" Type="http://schemas.openxmlformats.org/officeDocument/2006/relationships/image" Target="../media/image217.png"/><Relationship Id="rId2" Type="http://schemas.openxmlformats.org/officeDocument/2006/relationships/image" Target="../media/image194.png"/><Relationship Id="rId16" Type="http://schemas.openxmlformats.org/officeDocument/2006/relationships/image" Target="../media/image208.png"/><Relationship Id="rId20" Type="http://schemas.openxmlformats.org/officeDocument/2006/relationships/image" Target="../media/image212.png"/><Relationship Id="rId1" Type="http://schemas.openxmlformats.org/officeDocument/2006/relationships/slideLayout" Target="../slideLayouts/slideLayout7.xml"/><Relationship Id="rId6" Type="http://schemas.openxmlformats.org/officeDocument/2006/relationships/image" Target="../media/image198.png"/><Relationship Id="rId11" Type="http://schemas.openxmlformats.org/officeDocument/2006/relationships/image" Target="../media/image203.png"/><Relationship Id="rId24" Type="http://schemas.openxmlformats.org/officeDocument/2006/relationships/image" Target="../media/image216.png"/><Relationship Id="rId5" Type="http://schemas.openxmlformats.org/officeDocument/2006/relationships/image" Target="../media/image197.png"/><Relationship Id="rId15" Type="http://schemas.openxmlformats.org/officeDocument/2006/relationships/image" Target="../media/image207.png"/><Relationship Id="rId23" Type="http://schemas.openxmlformats.org/officeDocument/2006/relationships/image" Target="../media/image215.png"/><Relationship Id="rId28" Type="http://schemas.openxmlformats.org/officeDocument/2006/relationships/image" Target="../media/image220.png"/><Relationship Id="rId10" Type="http://schemas.openxmlformats.org/officeDocument/2006/relationships/image" Target="../media/image202.png"/><Relationship Id="rId19" Type="http://schemas.openxmlformats.org/officeDocument/2006/relationships/image" Target="../media/image211.png"/><Relationship Id="rId4" Type="http://schemas.openxmlformats.org/officeDocument/2006/relationships/image" Target="../media/image196.png"/><Relationship Id="rId9" Type="http://schemas.openxmlformats.org/officeDocument/2006/relationships/image" Target="../media/image201.png"/><Relationship Id="rId14" Type="http://schemas.openxmlformats.org/officeDocument/2006/relationships/image" Target="../media/image206.png"/><Relationship Id="rId22" Type="http://schemas.openxmlformats.org/officeDocument/2006/relationships/image" Target="../media/image214.png"/><Relationship Id="rId27" Type="http://schemas.openxmlformats.org/officeDocument/2006/relationships/image" Target="../media/image2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32.png"/><Relationship Id="rId18" Type="http://schemas.openxmlformats.org/officeDocument/2006/relationships/image" Target="../media/image237.png"/><Relationship Id="rId3" Type="http://schemas.openxmlformats.org/officeDocument/2006/relationships/image" Target="../media/image222.png"/><Relationship Id="rId21" Type="http://schemas.openxmlformats.org/officeDocument/2006/relationships/image" Target="../media/image240.png"/><Relationship Id="rId7" Type="http://schemas.openxmlformats.org/officeDocument/2006/relationships/image" Target="../media/image226.png"/><Relationship Id="rId12" Type="http://schemas.openxmlformats.org/officeDocument/2006/relationships/image" Target="../media/image231.png"/><Relationship Id="rId17" Type="http://schemas.openxmlformats.org/officeDocument/2006/relationships/image" Target="../media/image236.png"/><Relationship Id="rId2" Type="http://schemas.openxmlformats.org/officeDocument/2006/relationships/image" Target="../media/image221.png"/><Relationship Id="rId16" Type="http://schemas.openxmlformats.org/officeDocument/2006/relationships/image" Target="../media/image235.png"/><Relationship Id="rId20" Type="http://schemas.openxmlformats.org/officeDocument/2006/relationships/image" Target="../media/image239.png"/><Relationship Id="rId1" Type="http://schemas.openxmlformats.org/officeDocument/2006/relationships/slideLayout" Target="../slideLayouts/slideLayout7.xml"/><Relationship Id="rId6" Type="http://schemas.openxmlformats.org/officeDocument/2006/relationships/image" Target="../media/image225.png"/><Relationship Id="rId11" Type="http://schemas.openxmlformats.org/officeDocument/2006/relationships/image" Target="../media/image230.png"/><Relationship Id="rId5" Type="http://schemas.openxmlformats.org/officeDocument/2006/relationships/image" Target="../media/image224.png"/><Relationship Id="rId15" Type="http://schemas.openxmlformats.org/officeDocument/2006/relationships/image" Target="../media/image234.png"/><Relationship Id="rId23" Type="http://schemas.openxmlformats.org/officeDocument/2006/relationships/image" Target="../media/image242.png"/><Relationship Id="rId10" Type="http://schemas.openxmlformats.org/officeDocument/2006/relationships/image" Target="../media/image229.png"/><Relationship Id="rId19" Type="http://schemas.openxmlformats.org/officeDocument/2006/relationships/image" Target="../media/image238.png"/><Relationship Id="rId4" Type="http://schemas.openxmlformats.org/officeDocument/2006/relationships/image" Target="../media/image223.png"/><Relationship Id="rId9" Type="http://schemas.openxmlformats.org/officeDocument/2006/relationships/image" Target="../media/image228.png"/><Relationship Id="rId14" Type="http://schemas.openxmlformats.org/officeDocument/2006/relationships/image" Target="../media/image233.png"/><Relationship Id="rId22" Type="http://schemas.openxmlformats.org/officeDocument/2006/relationships/image" Target="../media/image241.png"/></Relationships>
</file>

<file path=ppt/slides/_rels/slide61.xml.rels><?xml version="1.0" encoding="UTF-8" standalone="yes"?>
<Relationships xmlns="http://schemas.openxmlformats.org/package/2006/relationships"><Relationship Id="rId8" Type="http://schemas.openxmlformats.org/officeDocument/2006/relationships/image" Target="../media/image249.png"/><Relationship Id="rId13" Type="http://schemas.openxmlformats.org/officeDocument/2006/relationships/image" Target="../media/image254.png"/><Relationship Id="rId3" Type="http://schemas.openxmlformats.org/officeDocument/2006/relationships/image" Target="../media/image244.png"/><Relationship Id="rId7" Type="http://schemas.openxmlformats.org/officeDocument/2006/relationships/image" Target="../media/image248.png"/><Relationship Id="rId12" Type="http://schemas.openxmlformats.org/officeDocument/2006/relationships/image" Target="../media/image253.png"/><Relationship Id="rId2" Type="http://schemas.openxmlformats.org/officeDocument/2006/relationships/image" Target="../media/image243.png"/><Relationship Id="rId16" Type="http://schemas.openxmlformats.org/officeDocument/2006/relationships/image" Target="../media/image257.png"/><Relationship Id="rId1" Type="http://schemas.openxmlformats.org/officeDocument/2006/relationships/slideLayout" Target="../slideLayouts/slideLayout7.xml"/><Relationship Id="rId6" Type="http://schemas.openxmlformats.org/officeDocument/2006/relationships/image" Target="../media/image247.png"/><Relationship Id="rId11" Type="http://schemas.openxmlformats.org/officeDocument/2006/relationships/image" Target="../media/image252.png"/><Relationship Id="rId5" Type="http://schemas.openxmlformats.org/officeDocument/2006/relationships/image" Target="../media/image246.png"/><Relationship Id="rId15" Type="http://schemas.openxmlformats.org/officeDocument/2006/relationships/image" Target="../media/image256.png"/><Relationship Id="rId10" Type="http://schemas.openxmlformats.org/officeDocument/2006/relationships/image" Target="../media/image251.png"/><Relationship Id="rId4" Type="http://schemas.openxmlformats.org/officeDocument/2006/relationships/image" Target="../media/image245.png"/><Relationship Id="rId9" Type="http://schemas.openxmlformats.org/officeDocument/2006/relationships/image" Target="../media/image250.png"/><Relationship Id="rId14" Type="http://schemas.openxmlformats.org/officeDocument/2006/relationships/image" Target="../media/image255.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FirstPage"/>
          <p:cNvSpPr txBox="1"/>
          <p:nvPr/>
        </p:nvSpPr>
        <p:spPr>
          <a:xfrm>
            <a:off x="0" y="6520180"/>
            <a:ext cx="184731" cy="369332"/>
          </a:xfrm>
          <a:prstGeom prst="rect">
            <a:avLst/>
          </a:prstGeom>
          <a:noFill/>
        </p:spPr>
        <p:txBody>
          <a:bodyPr vert="horz" wrap="none" rtlCol="0">
            <a:spAutoFit/>
          </a:bodyPr>
          <a:lstStyle/>
          <a:p>
            <a:endParaRPr lang="en-US"/>
          </a:p>
        </p:txBody>
      </p:sp>
      <p:sp>
        <p:nvSpPr>
          <p:cNvPr id="11" name="Title 3">
            <a:extLst>
              <a:ext uri="{FF2B5EF4-FFF2-40B4-BE49-F238E27FC236}">
                <a16:creationId xmlns:a16="http://schemas.microsoft.com/office/drawing/2014/main" id="{418F4344-A9D2-4CF6-9516-D0F9548269B6}"/>
              </a:ext>
            </a:extLst>
          </p:cNvPr>
          <p:cNvSpPr txBox="1">
            <a:spLocks/>
          </p:cNvSpPr>
          <p:nvPr/>
        </p:nvSpPr>
        <p:spPr>
          <a:xfrm>
            <a:off x="3163018" y="845127"/>
            <a:ext cx="8954219" cy="1829931"/>
          </a:xfrm>
          <a:prstGeom prst="rect">
            <a:avLst/>
          </a:prstGeom>
          <a:effectLst/>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Building WPF GUIs in PowerShell</a:t>
            </a:r>
          </a:p>
        </p:txBody>
      </p:sp>
      <p:sp>
        <p:nvSpPr>
          <p:cNvPr id="12" name="Text Placeholder 5">
            <a:extLst>
              <a:ext uri="{FF2B5EF4-FFF2-40B4-BE49-F238E27FC236}">
                <a16:creationId xmlns:a16="http://schemas.microsoft.com/office/drawing/2014/main" id="{936F6803-AC84-4663-B166-155A22F85A0B}"/>
              </a:ext>
            </a:extLst>
          </p:cNvPr>
          <p:cNvSpPr txBox="1">
            <a:spLocks/>
          </p:cNvSpPr>
          <p:nvPr/>
        </p:nvSpPr>
        <p:spPr>
          <a:xfrm>
            <a:off x="3163017" y="2803236"/>
            <a:ext cx="4416726" cy="2238432"/>
          </a:xfrm>
          <a:prstGeom prst="rect">
            <a:avLst/>
          </a:prstGeom>
        </p:spPr>
        <p:txBody>
          <a:bodyPr vert="horz" lIns="91440" tIns="45720" rIns="91440" bIns="45720" rtlCol="0" anchor="t">
            <a:normAutofit/>
          </a:bodyPr>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a:t>Stephen Owen</a:t>
            </a:r>
          </a:p>
          <a:p>
            <a:r>
              <a:rPr lang="en-US"/>
              <a:t>Automation Engineer</a:t>
            </a:r>
            <a:endParaRPr lang="en-US">
              <a:cs typeface="Segoe UI"/>
            </a:endParaRPr>
          </a:p>
          <a:p>
            <a:r>
              <a:rPr lang="en-US"/>
              <a:t>Wells Fargo</a:t>
            </a:r>
            <a:endParaRPr lang="en-US" dirty="0"/>
          </a:p>
        </p:txBody>
      </p:sp>
      <p:sp>
        <p:nvSpPr>
          <p:cNvPr id="13" name="Text Placeholder 6">
            <a:extLst>
              <a:ext uri="{FF2B5EF4-FFF2-40B4-BE49-F238E27FC236}">
                <a16:creationId xmlns:a16="http://schemas.microsoft.com/office/drawing/2014/main" id="{ADE2E28F-56DC-476B-BBD7-53ADB9558513}"/>
              </a:ext>
            </a:extLst>
          </p:cNvPr>
          <p:cNvSpPr txBox="1">
            <a:spLocks/>
          </p:cNvSpPr>
          <p:nvPr/>
        </p:nvSpPr>
        <p:spPr>
          <a:xfrm>
            <a:off x="7726392" y="2803236"/>
            <a:ext cx="4390845" cy="2238432"/>
          </a:xfrm>
          <a:prstGeom prst="rect">
            <a:avLst/>
          </a:prstGeom>
        </p:spPr>
        <p:txBody>
          <a:bodyPr vert="horz" lIns="91440" tIns="45720" rIns="91440" bIns="45720" rtlCol="0" anchor="t">
            <a:normAutofit/>
          </a:bodyPr>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t>Scott Corio</a:t>
            </a:r>
          </a:p>
          <a:p>
            <a:r>
              <a:rPr lang="en-US" dirty="0"/>
              <a:t>Infrastructure Architect</a:t>
            </a:r>
          </a:p>
          <a:p>
            <a:r>
              <a:rPr lang="en-US" dirty="0"/>
              <a:t>Mallinckrodt Pharmaceuticals</a:t>
            </a:r>
          </a:p>
        </p:txBody>
      </p:sp>
    </p:spTree>
    <p:extLst>
      <p:ext uri="{BB962C8B-B14F-4D97-AF65-F5344CB8AC3E}">
        <p14:creationId xmlns:p14="http://schemas.microsoft.com/office/powerpoint/2010/main" val="3595256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 The End Of This Session</a:t>
            </a:r>
          </a:p>
        </p:txBody>
      </p:sp>
      <p:pic>
        <p:nvPicPr>
          <p:cNvPr id="1028" name="Picture 4">
            <a:extLst>
              <a:ext uri="{FF2B5EF4-FFF2-40B4-BE49-F238E27FC236}">
                <a16:creationId xmlns:a16="http://schemas.microsoft.com/office/drawing/2014/main" id="{D3AFF3A8-09B9-42BF-B8DF-2979C1E410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33500" y="1276350"/>
            <a:ext cx="95250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256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Basics of WPF</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4281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WPF Overview</a:t>
            </a:r>
          </a:p>
        </p:txBody>
      </p:sp>
      <p:sp>
        <p:nvSpPr>
          <p:cNvPr id="4" name="Content Placeholder 3">
            <a:extLst>
              <a:ext uri="{FF2B5EF4-FFF2-40B4-BE49-F238E27FC236}">
                <a16:creationId xmlns:a16="http://schemas.microsoft.com/office/drawing/2014/main" id="{DA97D0C2-2BD0-4E04-835F-EE4D7FCE4C05}"/>
              </a:ext>
            </a:extLst>
          </p:cNvPr>
          <p:cNvSpPr>
            <a:spLocks noGrp="1"/>
          </p:cNvSpPr>
          <p:nvPr>
            <p:ph idx="1"/>
          </p:nvPr>
        </p:nvSpPr>
        <p:spPr/>
        <p:txBody>
          <a:bodyPr/>
          <a:lstStyle/>
          <a:p>
            <a:r>
              <a:rPr lang="en-US" dirty="0"/>
              <a:t>Windows Presentation Framework</a:t>
            </a:r>
          </a:p>
          <a:p>
            <a:r>
              <a:rPr lang="en-US" dirty="0"/>
              <a:t>UI Framework</a:t>
            </a:r>
          </a:p>
          <a:p>
            <a:r>
              <a:rPr lang="en-US" dirty="0"/>
              <a:t>Advantages over WinForms</a:t>
            </a:r>
          </a:p>
          <a:p>
            <a:pPr lvl="1"/>
            <a:r>
              <a:rPr lang="en-US" dirty="0"/>
              <a:t>Look and Feel</a:t>
            </a:r>
          </a:p>
          <a:p>
            <a:pPr lvl="1"/>
            <a:r>
              <a:rPr lang="en-US" dirty="0"/>
              <a:t>Layouts</a:t>
            </a:r>
          </a:p>
          <a:p>
            <a:pPr lvl="1"/>
            <a:r>
              <a:rPr lang="en-US" dirty="0"/>
              <a:t>Community Themes/Controls</a:t>
            </a:r>
          </a:p>
          <a:p>
            <a:pPr lvl="2"/>
            <a:r>
              <a:rPr lang="en-US" dirty="0"/>
              <a:t>Damien Van </a:t>
            </a:r>
            <a:r>
              <a:rPr lang="en-US" dirty="0" err="1"/>
              <a:t>Robaeys</a:t>
            </a:r>
            <a:r>
              <a:rPr lang="en-US" dirty="0"/>
              <a:t> (@</a:t>
            </a:r>
            <a:r>
              <a:rPr lang="en-US" dirty="0" err="1"/>
              <a:t>syst_and_deploy</a:t>
            </a:r>
            <a:r>
              <a:rPr lang="en-US" dirty="0"/>
              <a:t>) | </a:t>
            </a:r>
            <a:r>
              <a:rPr lang="en-US" dirty="0">
                <a:hlinkClick r:id="rId3"/>
              </a:rPr>
              <a:t>http://www.systanddeploy.com/</a:t>
            </a:r>
            <a:r>
              <a:rPr lang="en-US" dirty="0"/>
              <a:t> </a:t>
            </a:r>
          </a:p>
          <a:p>
            <a:pPr lvl="1"/>
            <a:r>
              <a:rPr lang="en-US" dirty="0"/>
              <a:t>Animations!</a:t>
            </a:r>
          </a:p>
          <a:p>
            <a:r>
              <a:rPr lang="en-US" dirty="0"/>
              <a:t>FREE TOOLS!!!</a:t>
            </a:r>
          </a:p>
        </p:txBody>
      </p:sp>
    </p:spTree>
    <p:extLst>
      <p:ext uri="{BB962C8B-B14F-4D97-AF65-F5344CB8AC3E}">
        <p14:creationId xmlns:p14="http://schemas.microsoft.com/office/powerpoint/2010/main" val="3180487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XAML Structure</a:t>
            </a:r>
          </a:p>
        </p:txBody>
      </p:sp>
      <p:sp>
        <p:nvSpPr>
          <p:cNvPr id="3" name="Content Placeholder 2"/>
          <p:cNvSpPr>
            <a:spLocks noGrp="1"/>
          </p:cNvSpPr>
          <p:nvPr>
            <p:ph idx="1"/>
          </p:nvPr>
        </p:nvSpPr>
        <p:spPr/>
        <p:txBody>
          <a:bodyPr/>
          <a:lstStyle/>
          <a:p>
            <a:r>
              <a:rPr lang="en-US" dirty="0" err="1"/>
              <a:t>eXtensible</a:t>
            </a:r>
            <a:r>
              <a:rPr lang="en-US" dirty="0"/>
              <a:t> Application Markup Language</a:t>
            </a:r>
          </a:p>
          <a:p>
            <a:r>
              <a:rPr lang="en-US" dirty="0"/>
              <a:t>Parent/Child relationship with properties</a:t>
            </a:r>
          </a:p>
          <a:p>
            <a:r>
              <a:rPr lang="en-US" dirty="0"/>
              <a:t>XAML executes no code (no PowerShell, no C#, </a:t>
            </a:r>
            <a:r>
              <a:rPr lang="en-US" dirty="0" err="1"/>
              <a:t>etc</a:t>
            </a:r>
            <a:r>
              <a:rPr lang="en-US" dirty="0"/>
              <a:t>)</a:t>
            </a:r>
          </a:p>
          <a:p>
            <a:endParaRPr lang="en-US" dirty="0"/>
          </a:p>
        </p:txBody>
      </p:sp>
    </p:spTree>
    <p:extLst>
      <p:ext uri="{BB962C8B-B14F-4D97-AF65-F5344CB8AC3E}">
        <p14:creationId xmlns:p14="http://schemas.microsoft.com/office/powerpoint/2010/main" val="3435652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Good</a:t>
            </a:r>
            <a:r>
              <a:rPr lang="en-US" dirty="0"/>
              <a:t> Bad Layout Hygiene</a:t>
            </a:r>
          </a:p>
        </p:txBody>
      </p:sp>
      <p:sp>
        <p:nvSpPr>
          <p:cNvPr id="3" name="Content Placeholder 2"/>
          <p:cNvSpPr>
            <a:spLocks noGrp="1"/>
          </p:cNvSpPr>
          <p:nvPr>
            <p:ph idx="1"/>
          </p:nvPr>
        </p:nvSpPr>
        <p:spPr/>
        <p:txBody>
          <a:bodyPr/>
          <a:lstStyle/>
          <a:p>
            <a:r>
              <a:rPr lang="en-US" dirty="0"/>
              <a:t>Direct Drag and Drop</a:t>
            </a:r>
          </a:p>
          <a:p>
            <a:pPr lvl="1"/>
            <a:r>
              <a:rPr lang="en-US" dirty="0"/>
              <a:t>Leads to element positioning defined by pixel in margin attribute </a:t>
            </a:r>
            <a:br>
              <a:rPr lang="en-US" dirty="0"/>
            </a:br>
            <a:r>
              <a:rPr lang="en-US" dirty="0"/>
              <a:t>(i.e. there isn't really an "absolute" positioning attribute in WPF)</a:t>
            </a:r>
          </a:p>
          <a:p>
            <a:pPr lvl="1"/>
            <a:r>
              <a:rPr lang="en-US" dirty="0"/>
              <a:t>Does not scale well</a:t>
            </a:r>
          </a:p>
          <a:p>
            <a:pPr lvl="1"/>
            <a:r>
              <a:rPr lang="en-US" dirty="0"/>
              <a:t>Issues arise when you nest elements like </a:t>
            </a:r>
            <a:r>
              <a:rPr lang="en-US" dirty="0" err="1"/>
              <a:t>StackPanels</a:t>
            </a:r>
            <a:r>
              <a:rPr lang="en-US" dirty="0"/>
              <a:t> in Grids (Visual Studio ends up placing them in the parent element)</a:t>
            </a:r>
          </a:p>
          <a:p>
            <a:pPr lvl="1"/>
            <a:r>
              <a:rPr lang="en-US" dirty="0"/>
              <a:t>They're all </a:t>
            </a:r>
            <a:r>
              <a:rPr lang="en-US" dirty="0" err="1"/>
              <a:t>gonna</a:t>
            </a:r>
            <a:r>
              <a:rPr lang="en-US" dirty="0"/>
              <a:t> laugh at you.</a:t>
            </a:r>
          </a:p>
          <a:p>
            <a:pPr lvl="1"/>
            <a:endParaRPr lang="en-US" dirty="0"/>
          </a:p>
        </p:txBody>
      </p:sp>
    </p:spTree>
    <p:extLst>
      <p:ext uri="{BB962C8B-B14F-4D97-AF65-F5344CB8AC3E}">
        <p14:creationId xmlns:p14="http://schemas.microsoft.com/office/powerpoint/2010/main" val="662944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Layout Hygiene</a:t>
            </a:r>
          </a:p>
        </p:txBody>
      </p:sp>
      <p:sp>
        <p:nvSpPr>
          <p:cNvPr id="3" name="Content Placeholder 2"/>
          <p:cNvSpPr>
            <a:spLocks noGrp="1"/>
          </p:cNvSpPr>
          <p:nvPr>
            <p:ph idx="1"/>
          </p:nvPr>
        </p:nvSpPr>
        <p:spPr/>
        <p:txBody>
          <a:bodyPr/>
          <a:lstStyle/>
          <a:p>
            <a:r>
              <a:rPr lang="en-US" dirty="0"/>
              <a:t>Grids</a:t>
            </a:r>
          </a:p>
          <a:p>
            <a:pPr lvl="1"/>
            <a:r>
              <a:rPr lang="en-US" dirty="0"/>
              <a:t>Similar to HTML tables</a:t>
            </a:r>
          </a:p>
          <a:p>
            <a:pPr lvl="1"/>
            <a:r>
              <a:rPr lang="en-US" dirty="0"/>
              <a:t>Row/Column sizes defined in three formats:</a:t>
            </a:r>
          </a:p>
          <a:p>
            <a:pPr lvl="2"/>
            <a:r>
              <a:rPr lang="en-US" dirty="0"/>
              <a:t>Proportional Division (Star/*)</a:t>
            </a:r>
          </a:p>
          <a:p>
            <a:pPr lvl="2"/>
            <a:r>
              <a:rPr lang="en-US" dirty="0"/>
              <a:t>Pixels</a:t>
            </a:r>
          </a:p>
          <a:p>
            <a:pPr lvl="2"/>
            <a:r>
              <a:rPr lang="en-US" dirty="0"/>
              <a:t>Automatic sizing based on content</a:t>
            </a:r>
          </a:p>
          <a:p>
            <a:r>
              <a:rPr lang="en-US" dirty="0" err="1"/>
              <a:t>StackPanel</a:t>
            </a:r>
            <a:endParaRPr lang="en-US" dirty="0"/>
          </a:p>
          <a:p>
            <a:pPr lvl="1"/>
            <a:r>
              <a:rPr lang="en-US" dirty="0"/>
              <a:t>Kind of like "Automatic Tables"</a:t>
            </a:r>
          </a:p>
          <a:p>
            <a:pPr lvl="1"/>
            <a:r>
              <a:rPr lang="en-US" dirty="0"/>
              <a:t>Elements/Controls "stack" horizontally/vertically</a:t>
            </a:r>
          </a:p>
        </p:txBody>
      </p:sp>
    </p:spTree>
    <p:extLst>
      <p:ext uri="{BB962C8B-B14F-4D97-AF65-F5344CB8AC3E}">
        <p14:creationId xmlns:p14="http://schemas.microsoft.com/office/powerpoint/2010/main" val="2103810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Creating WPF Dialogs in PowerShell Using Objects</a:t>
            </a:r>
          </a:p>
        </p:txBody>
      </p:sp>
      <p:sp>
        <p:nvSpPr>
          <p:cNvPr id="5" name="Text Placeholder 4"/>
          <p:cNvSpPr>
            <a:spLocks noGrp="1"/>
          </p:cNvSpPr>
          <p:nvPr>
            <p:ph type="body" idx="1"/>
          </p:nvPr>
        </p:nvSpPr>
        <p:spPr/>
        <p:txBody>
          <a:bodyPr/>
          <a:lstStyle/>
          <a:p>
            <a:r>
              <a:rPr lang="en-US" dirty="0"/>
              <a:t>aka straight PowerShell… </a:t>
            </a:r>
          </a:p>
          <a:p>
            <a:r>
              <a:rPr lang="en-US" dirty="0"/>
              <a:t>aka the “</a:t>
            </a:r>
            <a:r>
              <a:rPr lang="en-US" dirty="0" err="1"/>
              <a:t>Sapien</a:t>
            </a:r>
            <a:r>
              <a:rPr lang="en-US" dirty="0"/>
              <a:t>” WinForms method…</a:t>
            </a:r>
          </a:p>
        </p:txBody>
      </p:sp>
    </p:spTree>
    <p:extLst>
      <p:ext uri="{BB962C8B-B14F-4D97-AF65-F5344CB8AC3E}">
        <p14:creationId xmlns:p14="http://schemas.microsoft.com/office/powerpoint/2010/main" val="2276527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3D2197-57D7-4EEC-8F67-875E07AE1F41}"/>
              </a:ext>
            </a:extLst>
          </p:cNvPr>
          <p:cNvSpPr/>
          <p:nvPr/>
        </p:nvSpPr>
        <p:spPr>
          <a:xfrm>
            <a:off x="1354239" y="2006067"/>
            <a:ext cx="12570106" cy="3256768"/>
          </a:xfrm>
          <a:prstGeom prst="rect">
            <a:avLst/>
          </a:prstGeom>
          <a:noFill/>
          <a:effectLst/>
        </p:spPr>
        <p:txBody>
          <a:bodyPr wrap="none" lIns="91440" tIns="45720" rIns="91440" bIns="45720">
            <a:prstTxWarp prst="textArchUp">
              <a:avLst>
                <a:gd name="adj" fmla="val 11337618"/>
              </a:avLst>
            </a:prstTxWarp>
            <a:spAutoFit/>
            <a:scene3d>
              <a:camera prst="perspectiveContrastingRightFacing"/>
              <a:lightRig rig="threePt" dir="t"/>
            </a:scene3d>
            <a:sp3d extrusionH="196850">
              <a:bevelT w="57150" h="38100" prst="artDeco"/>
            </a:sp3d>
          </a:bodyPr>
          <a:lstStyle/>
          <a:p>
            <a:pPr algn="ctr"/>
            <a:r>
              <a:rPr lang="en-US" sz="16600" dirty="0">
                <a:ln w="0"/>
                <a:solidFill>
                  <a:schemeClr val="accent1"/>
                </a:solidFill>
                <a:effectLst>
                  <a:outerShdw blurRad="76200" dist="25400" dir="5400000" algn="ctr" rotWithShape="0">
                    <a:schemeClr val="tx1">
                      <a:alpha val="43000"/>
                    </a:schemeClr>
                  </a:outerShdw>
                </a:effectLst>
              </a:rPr>
              <a:t>aka The HARD Way</a:t>
            </a:r>
          </a:p>
        </p:txBody>
      </p:sp>
    </p:spTree>
    <p:extLst>
      <p:ext uri="{BB962C8B-B14F-4D97-AF65-F5344CB8AC3E}">
        <p14:creationId xmlns:p14="http://schemas.microsoft.com/office/powerpoint/2010/main" val="181681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Structuring Your PowerShell</a:t>
            </a:r>
          </a:p>
        </p:txBody>
      </p:sp>
      <p:sp>
        <p:nvSpPr>
          <p:cNvPr id="3" name="Content Placeholder 2"/>
          <p:cNvSpPr>
            <a:spLocks noGrp="1"/>
          </p:cNvSpPr>
          <p:nvPr>
            <p:ph idx="1"/>
          </p:nvPr>
        </p:nvSpPr>
        <p:spPr/>
        <p:txBody>
          <a:bodyPr/>
          <a:lstStyle/>
          <a:p>
            <a:r>
              <a:rPr lang="en-US" dirty="0"/>
              <a:t>Add the Framework(s)</a:t>
            </a:r>
          </a:p>
        </p:txBody>
      </p:sp>
    </p:spTree>
    <p:extLst>
      <p:ext uri="{BB962C8B-B14F-4D97-AF65-F5344CB8AC3E}">
        <p14:creationId xmlns:p14="http://schemas.microsoft.com/office/powerpoint/2010/main" val="512445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 The Framework(s)</a:t>
            </a:r>
          </a:p>
        </p:txBody>
      </p:sp>
      <p:sp>
        <p:nvSpPr>
          <p:cNvPr id="5" name="Content Placeholder 4"/>
          <p:cNvSpPr>
            <a:spLocks noGrp="1"/>
          </p:cNvSpPr>
          <p:nvPr>
            <p:ph idx="1"/>
          </p:nvPr>
        </p:nvSpPr>
        <p:spPr/>
        <p:txBody>
          <a:bodyPr/>
          <a:lstStyle/>
          <a:p>
            <a:r>
              <a:rPr lang="en-US" dirty="0"/>
              <a:t>## </a:t>
            </a:r>
            <a:r>
              <a:rPr lang="en-US" dirty="0" err="1"/>
              <a:t>PresentationFramework</a:t>
            </a:r>
            <a:r>
              <a:rPr lang="en-US" dirty="0"/>
              <a:t> / PresentationFramework.dll contains all of the WPF controls</a:t>
            </a:r>
            <a:br>
              <a:rPr lang="en-US" dirty="0"/>
            </a:br>
            <a:r>
              <a:rPr lang="en-US" dirty="0"/>
              <a:t>## that are necessary to build our GUI.</a:t>
            </a:r>
          </a:p>
          <a:p>
            <a:r>
              <a:rPr lang="en-US" dirty="0"/>
              <a:t>Add-Type -</a:t>
            </a:r>
            <a:r>
              <a:rPr lang="en-US" dirty="0" err="1"/>
              <a:t>AssemblyName</a:t>
            </a:r>
            <a:r>
              <a:rPr lang="en-US" dirty="0"/>
              <a:t> </a:t>
            </a:r>
            <a:r>
              <a:rPr lang="en-US" dirty="0" err="1"/>
              <a:t>PresentationFramework</a:t>
            </a:r>
            <a:endParaRPr lang="en-US" dirty="0"/>
          </a:p>
          <a:p>
            <a:endParaRPr lang="en-US" dirty="0"/>
          </a:p>
          <a:p>
            <a:r>
              <a:rPr lang="en-US" dirty="0"/>
              <a:t>## You may SOMETIMES see the following referenced in other PowerShell scripts. These</a:t>
            </a:r>
            <a:br>
              <a:rPr lang="en-US" dirty="0"/>
            </a:br>
            <a:r>
              <a:rPr lang="en-US" dirty="0"/>
              <a:t>## should never be required to create WPF GUIs with objects in PowerShell, and also</a:t>
            </a:r>
            <a:br>
              <a:rPr lang="en-US" dirty="0"/>
            </a:br>
            <a:r>
              <a:rPr lang="en-US" dirty="0"/>
              <a:t>## shouldn't be required if you're using the XAML method either.</a:t>
            </a:r>
          </a:p>
          <a:p>
            <a:r>
              <a:rPr lang="en-US" dirty="0"/>
              <a:t>Add-Type -</a:t>
            </a:r>
            <a:r>
              <a:rPr lang="en-US" dirty="0" err="1"/>
              <a:t>AssemblyName</a:t>
            </a:r>
            <a:r>
              <a:rPr lang="en-US" dirty="0"/>
              <a:t> </a:t>
            </a:r>
            <a:r>
              <a:rPr lang="en-US" dirty="0" err="1"/>
              <a:t>PresentationCore</a:t>
            </a:r>
            <a:br>
              <a:rPr lang="en-US" dirty="0"/>
            </a:br>
            <a:r>
              <a:rPr lang="en-US" dirty="0"/>
              <a:t>Add-Type -</a:t>
            </a:r>
            <a:r>
              <a:rPr lang="en-US" dirty="0" err="1"/>
              <a:t>AssemblyName</a:t>
            </a:r>
            <a:r>
              <a:rPr lang="en-US" dirty="0"/>
              <a:t> </a:t>
            </a:r>
            <a:r>
              <a:rPr lang="en-US" dirty="0" err="1"/>
              <a:t>WindowsBase</a:t>
            </a:r>
            <a:endParaRPr lang="en-US" dirty="0"/>
          </a:p>
        </p:txBody>
      </p:sp>
    </p:spTree>
    <p:extLst>
      <p:ext uri="{BB962C8B-B14F-4D97-AF65-F5344CB8AC3E}">
        <p14:creationId xmlns:p14="http://schemas.microsoft.com/office/powerpoint/2010/main" val="173187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9" presetClass="emph" presetSubtype="0" nodeType="withEffect">
                                  <p:stCondLst>
                                    <p:cond delay="0"/>
                                  </p:stCondLst>
                                  <p:childTnLst>
                                    <p:set>
                                      <p:cBhvr>
                                        <p:cTn id="20" dur="indefinite"/>
                                        <p:tgtEl>
                                          <p:spTgt spid="5">
                                            <p:txEl>
                                              <p:pRg st="0" end="0"/>
                                            </p:txEl>
                                          </p:spTgt>
                                        </p:tgtEl>
                                        <p:attrNameLst>
                                          <p:attrName>style.opacity</p:attrName>
                                        </p:attrNameLst>
                                      </p:cBhvr>
                                      <p:to>
                                        <p:strVal val="0.5"/>
                                      </p:to>
                                    </p:set>
                                    <p:animEffect filter="image" prLst="opacity: 0.5">
                                      <p:cBhvr rctx="IE">
                                        <p:cTn id="21" dur="indefinite"/>
                                        <p:tgtEl>
                                          <p:spTgt spid="5">
                                            <p:txEl>
                                              <p:pRg st="0" end="0"/>
                                            </p:txEl>
                                          </p:spTgt>
                                        </p:tgtEl>
                                      </p:cBhvr>
                                    </p:animEffect>
                                  </p:childTnLst>
                                </p:cTn>
                              </p:par>
                              <p:par>
                                <p:cTn id="22" presetID="9" presetClass="emph" presetSubtype="0" nodeType="withEffect">
                                  <p:stCondLst>
                                    <p:cond delay="0"/>
                                  </p:stCondLst>
                                  <p:childTnLst>
                                    <p:set>
                                      <p:cBhvr>
                                        <p:cTn id="23" dur="indefinite"/>
                                        <p:tgtEl>
                                          <p:spTgt spid="5">
                                            <p:txEl>
                                              <p:pRg st="1" end="1"/>
                                            </p:txEl>
                                          </p:spTgt>
                                        </p:tgtEl>
                                        <p:attrNameLst>
                                          <p:attrName>style.opacity</p:attrName>
                                        </p:attrNameLst>
                                      </p:cBhvr>
                                      <p:to>
                                        <p:strVal val="0.5"/>
                                      </p:to>
                                    </p:set>
                                    <p:animEffect filter="image" prLst="opacity: 0.5">
                                      <p:cBhvr rctx="IE">
                                        <p:cTn id="24" dur="indefinite"/>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4"/>
          </p:nvPr>
        </p:nvSpPr>
        <p:spPr/>
        <p:txBody>
          <a:bodyPr/>
          <a:lstStyle/>
          <a:p>
            <a:r>
              <a:rPr lang="en-US" dirty="0"/>
              <a:t>@</a:t>
            </a:r>
            <a:r>
              <a:rPr lang="en-US" dirty="0" err="1"/>
              <a:t>FoxDeploy</a:t>
            </a:r>
          </a:p>
        </p:txBody>
      </p:sp>
      <p:sp>
        <p:nvSpPr>
          <p:cNvPr id="18" name="Text Placeholder 17"/>
          <p:cNvSpPr>
            <a:spLocks noGrp="1"/>
          </p:cNvSpPr>
          <p:nvPr>
            <p:ph type="body" sz="quarter" idx="15"/>
          </p:nvPr>
        </p:nvSpPr>
        <p:spPr/>
        <p:txBody>
          <a:bodyPr/>
          <a:lstStyle/>
          <a:p>
            <a:r>
              <a:rPr lang="en-US" dirty="0"/>
              <a:t>Automation Nerd</a:t>
            </a:r>
          </a:p>
        </p:txBody>
      </p:sp>
      <p:sp>
        <p:nvSpPr>
          <p:cNvPr id="19" name="Text Placeholder 18"/>
          <p:cNvSpPr>
            <a:spLocks noGrp="1"/>
          </p:cNvSpPr>
          <p:nvPr>
            <p:ph type="body" sz="quarter" idx="16"/>
          </p:nvPr>
        </p:nvSpPr>
        <p:spPr/>
        <p:txBody>
          <a:bodyPr/>
          <a:lstStyle/>
          <a:p>
            <a:r>
              <a:rPr lang="en-US" dirty="0"/>
              <a:t>Ask me about my first script!</a:t>
            </a:r>
          </a:p>
        </p:txBody>
      </p:sp>
      <p:sp>
        <p:nvSpPr>
          <p:cNvPr id="20" name="Text Placeholder 19"/>
          <p:cNvSpPr>
            <a:spLocks noGrp="1"/>
          </p:cNvSpPr>
          <p:nvPr>
            <p:ph type="body" sz="quarter" idx="17"/>
          </p:nvPr>
        </p:nvSpPr>
        <p:spPr/>
        <p:txBody>
          <a:bodyPr/>
          <a:lstStyle/>
          <a:p>
            <a:r>
              <a:rPr lang="en-US" dirty="0"/>
              <a:t>Will do </a:t>
            </a:r>
            <a:r>
              <a:rPr lang="en-US" i="1" dirty="0"/>
              <a:t>anything </a:t>
            </a:r>
            <a:r>
              <a:rPr lang="en-US" dirty="0"/>
              <a:t>for </a:t>
            </a:r>
            <a:r>
              <a:rPr lang="en-US" dirty="0" err="1"/>
              <a:t>beignettes</a:t>
            </a:r>
            <a:endParaRPr lang="en-US" dirty="0"/>
          </a:p>
        </p:txBody>
      </p:sp>
      <p:sp>
        <p:nvSpPr>
          <p:cNvPr id="21" name="Text Placeholder 20"/>
          <p:cNvSpPr>
            <a:spLocks noGrp="1"/>
          </p:cNvSpPr>
          <p:nvPr>
            <p:ph type="body" sz="quarter" idx="18"/>
          </p:nvPr>
        </p:nvSpPr>
        <p:spPr/>
        <p:txBody>
          <a:bodyPr/>
          <a:lstStyle/>
          <a:p>
            <a:r>
              <a:rPr lang="en-US" dirty="0"/>
              <a:t>Scott Corio</a:t>
            </a:r>
          </a:p>
        </p:txBody>
      </p:sp>
      <p:sp>
        <p:nvSpPr>
          <p:cNvPr id="22" name="Text Placeholder 21"/>
          <p:cNvSpPr>
            <a:spLocks noGrp="1"/>
          </p:cNvSpPr>
          <p:nvPr>
            <p:ph type="body" sz="quarter" idx="19"/>
          </p:nvPr>
        </p:nvSpPr>
        <p:spPr/>
        <p:txBody>
          <a:bodyPr/>
          <a:lstStyle/>
          <a:p>
            <a:r>
              <a:rPr lang="en-US" dirty="0"/>
              <a:t>Stephen Owen</a:t>
            </a:r>
          </a:p>
        </p:txBody>
      </p:sp>
      <p:sp>
        <p:nvSpPr>
          <p:cNvPr id="13" name="Text Placeholder 12"/>
          <p:cNvSpPr>
            <a:spLocks noGrp="1"/>
          </p:cNvSpPr>
          <p:nvPr>
            <p:ph type="body" sz="quarter" idx="10"/>
          </p:nvPr>
        </p:nvSpPr>
        <p:spPr/>
        <p:txBody>
          <a:bodyPr/>
          <a:lstStyle/>
          <a:p>
            <a:r>
              <a:rPr lang="en-US" dirty="0"/>
              <a:t>@</a:t>
            </a:r>
            <a:r>
              <a:rPr lang="en-US" dirty="0" err="1"/>
              <a:t>ScottCorio</a:t>
            </a:r>
            <a:endParaRPr lang="en-US" dirty="0"/>
          </a:p>
        </p:txBody>
      </p:sp>
      <p:sp>
        <p:nvSpPr>
          <p:cNvPr id="14" name="Text Placeholder 13"/>
          <p:cNvSpPr>
            <a:spLocks noGrp="1"/>
          </p:cNvSpPr>
          <p:nvPr>
            <p:ph type="body" sz="quarter" idx="11"/>
          </p:nvPr>
        </p:nvSpPr>
        <p:spPr/>
        <p:txBody>
          <a:bodyPr/>
          <a:lstStyle/>
          <a:p>
            <a:r>
              <a:rPr lang="en-US" dirty="0"/>
              <a:t>Beer Nut</a:t>
            </a:r>
          </a:p>
        </p:txBody>
      </p:sp>
      <p:sp>
        <p:nvSpPr>
          <p:cNvPr id="15" name="Text Placeholder 14"/>
          <p:cNvSpPr>
            <a:spLocks noGrp="1"/>
          </p:cNvSpPr>
          <p:nvPr>
            <p:ph type="body" sz="quarter" idx="12"/>
          </p:nvPr>
        </p:nvSpPr>
        <p:spPr>
          <a:xfrm>
            <a:off x="6576767" y="4078401"/>
            <a:ext cx="4997917" cy="375110"/>
          </a:xfrm>
        </p:spPr>
        <p:txBody>
          <a:bodyPr/>
          <a:lstStyle/>
          <a:p>
            <a:r>
              <a:rPr lang="en-US" dirty="0"/>
              <a:t>QBASIC</a:t>
            </a:r>
          </a:p>
        </p:txBody>
      </p:sp>
      <p:sp>
        <p:nvSpPr>
          <p:cNvPr id="16" name="Text Placeholder 15"/>
          <p:cNvSpPr>
            <a:spLocks noGrp="1"/>
          </p:cNvSpPr>
          <p:nvPr>
            <p:ph type="body" sz="quarter" idx="13"/>
          </p:nvPr>
        </p:nvSpPr>
        <p:spPr/>
        <p:txBody>
          <a:bodyPr/>
          <a:lstStyle/>
          <a:p>
            <a:r>
              <a:rPr lang="en-US" dirty="0"/>
              <a:t>I have </a:t>
            </a:r>
            <a:r>
              <a:rPr lang="en-US" dirty="0" err="1"/>
              <a:t>beignettes</a:t>
            </a:r>
            <a:r>
              <a:rPr lang="en-US" dirty="0"/>
              <a:t> </a:t>
            </a:r>
            <a:r>
              <a:rPr lang="en-US" b="1" dirty="0"/>
              <a:t>and</a:t>
            </a:r>
            <a:r>
              <a:rPr lang="en-US" dirty="0"/>
              <a:t> Klondike Bars</a:t>
            </a:r>
          </a:p>
        </p:txBody>
      </p:sp>
    </p:spTree>
    <p:extLst>
      <p:ext uri="{BB962C8B-B14F-4D97-AF65-F5344CB8AC3E}">
        <p14:creationId xmlns:p14="http://schemas.microsoft.com/office/powerpoint/2010/main" val="2022838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Structuring Your PowerShell</a:t>
            </a:r>
          </a:p>
        </p:txBody>
      </p:sp>
      <p:sp>
        <p:nvSpPr>
          <p:cNvPr id="3" name="Content Placeholder 2"/>
          <p:cNvSpPr>
            <a:spLocks noGrp="1"/>
          </p:cNvSpPr>
          <p:nvPr>
            <p:ph idx="1"/>
          </p:nvPr>
        </p:nvSpPr>
        <p:spPr/>
        <p:txBody>
          <a:bodyPr/>
          <a:lstStyle/>
          <a:p>
            <a:r>
              <a:rPr lang="en-US" dirty="0"/>
              <a:t>Add the Frameworks</a:t>
            </a:r>
          </a:p>
          <a:p>
            <a:r>
              <a:rPr lang="en-US" dirty="0"/>
              <a:t>Create Your Objects (Window, Buttons, Labels, Grids, You Get the Picture)</a:t>
            </a:r>
          </a:p>
        </p:txBody>
      </p:sp>
    </p:spTree>
    <p:extLst>
      <p:ext uri="{BB962C8B-B14F-4D97-AF65-F5344CB8AC3E}">
        <p14:creationId xmlns:p14="http://schemas.microsoft.com/office/powerpoint/2010/main" val="1952998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Your Objects</a:t>
            </a:r>
          </a:p>
        </p:txBody>
      </p:sp>
      <p:sp>
        <p:nvSpPr>
          <p:cNvPr id="5" name="Content Placeholder 4"/>
          <p:cNvSpPr>
            <a:spLocks noGrp="1"/>
          </p:cNvSpPr>
          <p:nvPr>
            <p:ph idx="1"/>
          </p:nvPr>
        </p:nvSpPr>
        <p:spPr>
          <a:xfrm>
            <a:off x="609600" y="1257300"/>
            <a:ext cx="10972800" cy="4800600"/>
          </a:xfrm>
        </p:spPr>
        <p:txBody>
          <a:bodyPr>
            <a:noAutofit/>
          </a:bodyPr>
          <a:lstStyle/>
          <a:p>
            <a:r>
              <a:rPr lang="en-US" dirty="0"/>
              <a:t>$Window = New-Object </a:t>
            </a:r>
            <a:r>
              <a:rPr lang="en-US" dirty="0" err="1"/>
              <a:t>System.Windows.Window</a:t>
            </a:r>
            <a:br>
              <a:rPr lang="en-US" dirty="0"/>
            </a:br>
            <a:r>
              <a:rPr lang="en-US" dirty="0"/>
              <a:t>$</a:t>
            </a:r>
            <a:r>
              <a:rPr lang="en-US" dirty="0" err="1"/>
              <a:t>Window.Height</a:t>
            </a:r>
            <a:r>
              <a:rPr lang="en-US" dirty="0"/>
              <a:t> = 600</a:t>
            </a:r>
            <a:br>
              <a:rPr lang="en-US" dirty="0"/>
            </a:br>
            <a:r>
              <a:rPr lang="en-US" dirty="0"/>
              <a:t>$</a:t>
            </a:r>
            <a:r>
              <a:rPr lang="en-US" dirty="0" err="1"/>
              <a:t>Window.Width</a:t>
            </a:r>
            <a:r>
              <a:rPr lang="en-US" dirty="0"/>
              <a:t> = 400</a:t>
            </a:r>
            <a:br>
              <a:rPr lang="en-US" dirty="0"/>
            </a:br>
            <a:r>
              <a:rPr lang="en-US" dirty="0"/>
              <a:t>$</a:t>
            </a:r>
            <a:r>
              <a:rPr lang="en-US" dirty="0" err="1"/>
              <a:t>Window.Title</a:t>
            </a:r>
            <a:r>
              <a:rPr lang="en-US" dirty="0"/>
              <a:t> = "Big Surprise"</a:t>
            </a:r>
            <a:br>
              <a:rPr lang="en-US" dirty="0"/>
            </a:br>
            <a:r>
              <a:rPr lang="en-US" dirty="0"/>
              <a:t>$</a:t>
            </a:r>
            <a:r>
              <a:rPr lang="en-US" dirty="0" err="1"/>
              <a:t>Window.ResizeMode</a:t>
            </a:r>
            <a:r>
              <a:rPr lang="en-US" dirty="0"/>
              <a:t> = "</a:t>
            </a:r>
            <a:r>
              <a:rPr lang="en-US" dirty="0" err="1"/>
              <a:t>NoResize</a:t>
            </a:r>
            <a:r>
              <a:rPr lang="en-US" dirty="0"/>
              <a:t>"</a:t>
            </a:r>
          </a:p>
          <a:p>
            <a:r>
              <a:rPr lang="en-US" dirty="0"/>
              <a:t>$</a:t>
            </a:r>
            <a:r>
              <a:rPr lang="en-US" dirty="0" err="1"/>
              <a:t>StackPanel</a:t>
            </a:r>
            <a:r>
              <a:rPr lang="en-US" dirty="0"/>
              <a:t> = New-Object </a:t>
            </a:r>
            <a:r>
              <a:rPr lang="en-US" dirty="0" err="1"/>
              <a:t>System.Windows.Controls.StackPanel</a:t>
            </a:r>
            <a:endParaRPr lang="en-US" dirty="0"/>
          </a:p>
          <a:p>
            <a:r>
              <a:rPr lang="en-US" dirty="0"/>
              <a:t>$Surprise = New-Object </a:t>
            </a:r>
            <a:r>
              <a:rPr lang="en-US" dirty="0" err="1"/>
              <a:t>System.Windows.Controls.Image</a:t>
            </a:r>
            <a:br>
              <a:rPr lang="en-US" dirty="0"/>
            </a:br>
            <a:r>
              <a:rPr lang="en-US" dirty="0"/>
              <a:t>$</a:t>
            </a:r>
            <a:r>
              <a:rPr lang="en-US" dirty="0" err="1"/>
              <a:t>Surprise.Source</a:t>
            </a:r>
            <a:r>
              <a:rPr lang="en-US" dirty="0"/>
              <a:t> = "$</a:t>
            </a:r>
            <a:r>
              <a:rPr lang="en-US" dirty="0" err="1"/>
              <a:t>PSScriptRoot</a:t>
            </a:r>
            <a:r>
              <a:rPr lang="en-US" dirty="0"/>
              <a:t>\xx-Surprise.jpg"</a:t>
            </a:r>
            <a:br>
              <a:rPr lang="en-US" dirty="0"/>
            </a:br>
            <a:r>
              <a:rPr lang="en-US" dirty="0"/>
              <a:t>$</a:t>
            </a:r>
            <a:r>
              <a:rPr lang="en-US" dirty="0" err="1"/>
              <a:t>Surprise.Visibility</a:t>
            </a:r>
            <a:r>
              <a:rPr lang="en-US" dirty="0"/>
              <a:t> = "Hidden"</a:t>
            </a:r>
            <a:br>
              <a:rPr lang="en-US" dirty="0"/>
            </a:br>
            <a:r>
              <a:rPr lang="en-US" dirty="0"/>
              <a:t>$</a:t>
            </a:r>
            <a:r>
              <a:rPr lang="en-US" dirty="0" err="1"/>
              <a:t>Surprise.Height</a:t>
            </a:r>
            <a:r>
              <a:rPr lang="en-US" dirty="0"/>
              <a:t> = 500</a:t>
            </a:r>
          </a:p>
          <a:p>
            <a:r>
              <a:rPr lang="en-US" dirty="0"/>
              <a:t>$Button = New-Object </a:t>
            </a:r>
            <a:r>
              <a:rPr lang="en-US" dirty="0" err="1"/>
              <a:t>System.Windows.Controls.Button</a:t>
            </a:r>
            <a:br>
              <a:rPr lang="en-US" dirty="0"/>
            </a:br>
            <a:r>
              <a:rPr lang="en-US" dirty="0"/>
              <a:t>$</a:t>
            </a:r>
            <a:r>
              <a:rPr lang="en-US" dirty="0" err="1"/>
              <a:t>Button.Content</a:t>
            </a:r>
            <a:r>
              <a:rPr lang="en-US" dirty="0"/>
              <a:t> = "How you </a:t>
            </a:r>
            <a:r>
              <a:rPr lang="en-US" dirty="0" err="1"/>
              <a:t>doin</a:t>
            </a:r>
            <a:r>
              <a:rPr lang="en-US" dirty="0"/>
              <a:t>?"</a:t>
            </a:r>
            <a:br>
              <a:rPr lang="en-US" dirty="0"/>
            </a:br>
            <a:r>
              <a:rPr lang="en-US" dirty="0"/>
              <a:t>$</a:t>
            </a:r>
            <a:r>
              <a:rPr lang="en-US" dirty="0" err="1"/>
              <a:t>Button.Height</a:t>
            </a:r>
            <a:r>
              <a:rPr lang="en-US" dirty="0"/>
              <a:t> = 50</a:t>
            </a:r>
            <a:br>
              <a:rPr lang="en-US" dirty="0"/>
            </a:br>
            <a:r>
              <a:rPr lang="en-US" dirty="0"/>
              <a:t>$</a:t>
            </a:r>
            <a:r>
              <a:rPr lang="en-US" dirty="0" err="1"/>
              <a:t>Button.Width</a:t>
            </a:r>
            <a:r>
              <a:rPr lang="en-US" dirty="0"/>
              <a:t> = 100</a:t>
            </a:r>
          </a:p>
        </p:txBody>
      </p:sp>
    </p:spTree>
    <p:extLst>
      <p:ext uri="{BB962C8B-B14F-4D97-AF65-F5344CB8AC3E}">
        <p14:creationId xmlns:p14="http://schemas.microsoft.com/office/powerpoint/2010/main" val="358145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9" presetClass="emph" presetSubtype="0" nodeType="withEffect">
                                  <p:stCondLst>
                                    <p:cond delay="0"/>
                                  </p:stCondLst>
                                  <p:childTnLst>
                                    <p:set>
                                      <p:cBhvr>
                                        <p:cTn id="14" dur="indefinite"/>
                                        <p:tgtEl>
                                          <p:spTgt spid="5">
                                            <p:txEl>
                                              <p:pRg st="0" end="0"/>
                                            </p:txEl>
                                          </p:spTgt>
                                        </p:tgtEl>
                                        <p:attrNameLst>
                                          <p:attrName>style.opacity</p:attrName>
                                        </p:attrNameLst>
                                      </p:cBhvr>
                                      <p:to>
                                        <p:strVal val="0.25"/>
                                      </p:to>
                                    </p:set>
                                    <p:animEffect filter="image" prLst="opacity: 0.25">
                                      <p:cBhvr rctx="IE">
                                        <p:cTn id="15" dur="indefinite"/>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par>
                                <p:cTn id="21" presetID="9" presetClass="emph" presetSubtype="0" nodeType="withEffect">
                                  <p:stCondLst>
                                    <p:cond delay="0"/>
                                  </p:stCondLst>
                                  <p:childTnLst>
                                    <p:set>
                                      <p:cBhvr>
                                        <p:cTn id="22" dur="indefinite"/>
                                        <p:tgtEl>
                                          <p:spTgt spid="5">
                                            <p:txEl>
                                              <p:pRg st="1" end="1"/>
                                            </p:txEl>
                                          </p:spTgt>
                                        </p:tgtEl>
                                        <p:attrNameLst>
                                          <p:attrName>style.opacity</p:attrName>
                                        </p:attrNameLst>
                                      </p:cBhvr>
                                      <p:to>
                                        <p:strVal val="0.25"/>
                                      </p:to>
                                    </p:set>
                                    <p:animEffect filter="image" prLst="opacity: 0.25">
                                      <p:cBhvr rctx="IE">
                                        <p:cTn id="23" dur="indefinite"/>
                                        <p:tgtEl>
                                          <p:spTgt spid="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childTnLst>
                                </p:cTn>
                              </p:par>
                              <p:par>
                                <p:cTn id="29" presetID="9" presetClass="emph" presetSubtype="0" nodeType="withEffect">
                                  <p:stCondLst>
                                    <p:cond delay="0"/>
                                  </p:stCondLst>
                                  <p:childTnLst>
                                    <p:set>
                                      <p:cBhvr>
                                        <p:cTn id="30" dur="indefinite"/>
                                        <p:tgtEl>
                                          <p:spTgt spid="5">
                                            <p:txEl>
                                              <p:pRg st="2" end="2"/>
                                            </p:txEl>
                                          </p:spTgt>
                                        </p:tgtEl>
                                        <p:attrNameLst>
                                          <p:attrName>style.opacity</p:attrName>
                                        </p:attrNameLst>
                                      </p:cBhvr>
                                      <p:to>
                                        <p:strVal val="0.25"/>
                                      </p:to>
                                    </p:set>
                                    <p:animEffect filter="image" prLst="opacity: 0.25">
                                      <p:cBhvr rctx="IE">
                                        <p:cTn id="31" dur="indefinite"/>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Structuring Your PowerShell</a:t>
            </a:r>
          </a:p>
        </p:txBody>
      </p:sp>
      <p:sp>
        <p:nvSpPr>
          <p:cNvPr id="3" name="Content Placeholder 2"/>
          <p:cNvSpPr>
            <a:spLocks noGrp="1"/>
          </p:cNvSpPr>
          <p:nvPr>
            <p:ph idx="1"/>
          </p:nvPr>
        </p:nvSpPr>
        <p:spPr/>
        <p:txBody>
          <a:bodyPr/>
          <a:lstStyle/>
          <a:p>
            <a:r>
              <a:rPr lang="en-US" dirty="0"/>
              <a:t>Add the Frameworks</a:t>
            </a:r>
          </a:p>
          <a:p>
            <a:r>
              <a:rPr lang="en-US" dirty="0"/>
              <a:t>Create Your Objects (Window, Buttons, Labels, Grids, You Get the Picture)</a:t>
            </a:r>
          </a:p>
          <a:p>
            <a:r>
              <a:rPr lang="en-US" dirty="0"/>
              <a:t>Add Your Child Objects to Their Parent</a:t>
            </a:r>
          </a:p>
        </p:txBody>
      </p:sp>
    </p:spTree>
    <p:extLst>
      <p:ext uri="{BB962C8B-B14F-4D97-AF65-F5344CB8AC3E}">
        <p14:creationId xmlns:p14="http://schemas.microsoft.com/office/powerpoint/2010/main" val="215865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 Your Children</a:t>
            </a:r>
          </a:p>
        </p:txBody>
      </p:sp>
      <p:sp>
        <p:nvSpPr>
          <p:cNvPr id="5" name="Content Placeholder 4"/>
          <p:cNvSpPr>
            <a:spLocks noGrp="1"/>
          </p:cNvSpPr>
          <p:nvPr>
            <p:ph idx="1"/>
          </p:nvPr>
        </p:nvSpPr>
        <p:spPr/>
        <p:txBody>
          <a:bodyPr/>
          <a:lstStyle/>
          <a:p>
            <a:r>
              <a:rPr lang="en-US" dirty="0"/>
              <a:t>## Parent objects accept a couple different ways to add content depending on which</a:t>
            </a:r>
            <a:br>
              <a:rPr lang="en-US" dirty="0"/>
            </a:br>
            <a:r>
              <a:rPr lang="en-US" dirty="0"/>
              <a:t>## control the parent object is. These include:</a:t>
            </a:r>
            <a:br>
              <a:rPr lang="en-US" dirty="0"/>
            </a:br>
            <a:r>
              <a:rPr lang="en-US" dirty="0"/>
              <a:t>##  - $</a:t>
            </a:r>
            <a:r>
              <a:rPr lang="en-US" dirty="0" err="1"/>
              <a:t>Object.Content</a:t>
            </a:r>
            <a:r>
              <a:rPr lang="en-US" dirty="0"/>
              <a:t> = $Child</a:t>
            </a:r>
            <a:br>
              <a:rPr lang="en-US" dirty="0"/>
            </a:br>
            <a:r>
              <a:rPr lang="en-US" dirty="0"/>
              <a:t>##  - $</a:t>
            </a:r>
            <a:r>
              <a:rPr lang="en-US" dirty="0" err="1"/>
              <a:t>Object.AddChild</a:t>
            </a:r>
            <a:r>
              <a:rPr lang="en-US" dirty="0"/>
              <a:t>($Child)</a:t>
            </a:r>
          </a:p>
          <a:p>
            <a:r>
              <a:rPr lang="en-US" dirty="0"/>
              <a:t>$</a:t>
            </a:r>
            <a:r>
              <a:rPr lang="en-US" dirty="0" err="1"/>
              <a:t>StackPanel.AddChild</a:t>
            </a:r>
            <a:r>
              <a:rPr lang="en-US" dirty="0"/>
              <a:t>($Surprise)</a:t>
            </a:r>
            <a:br>
              <a:rPr lang="en-US" dirty="0"/>
            </a:br>
            <a:r>
              <a:rPr lang="en-US" dirty="0"/>
              <a:t>$</a:t>
            </a:r>
            <a:r>
              <a:rPr lang="en-US" dirty="0" err="1"/>
              <a:t>StackPanel.AddChild</a:t>
            </a:r>
            <a:r>
              <a:rPr lang="en-US" dirty="0"/>
              <a:t>($Button)</a:t>
            </a:r>
          </a:p>
          <a:p>
            <a:r>
              <a:rPr lang="en-US" dirty="0"/>
              <a:t>$</a:t>
            </a:r>
            <a:r>
              <a:rPr lang="en-US" dirty="0" err="1"/>
              <a:t>Window.Content</a:t>
            </a:r>
            <a:r>
              <a:rPr lang="en-US" dirty="0"/>
              <a:t> = $</a:t>
            </a:r>
            <a:r>
              <a:rPr lang="en-US" dirty="0" err="1"/>
              <a:t>StackPanel</a:t>
            </a:r>
            <a:endParaRPr lang="en-US" dirty="0"/>
          </a:p>
        </p:txBody>
      </p:sp>
    </p:spTree>
    <p:extLst>
      <p:ext uri="{BB962C8B-B14F-4D97-AF65-F5344CB8AC3E}">
        <p14:creationId xmlns:p14="http://schemas.microsoft.com/office/powerpoint/2010/main" val="221471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9" presetClass="emph" presetSubtype="0" nodeType="withEffect">
                                  <p:stCondLst>
                                    <p:cond delay="0"/>
                                  </p:stCondLst>
                                  <p:childTnLst>
                                    <p:set>
                                      <p:cBhvr>
                                        <p:cTn id="14" dur="indefinite"/>
                                        <p:tgtEl>
                                          <p:spTgt spid="5">
                                            <p:txEl>
                                              <p:pRg st="0" end="0"/>
                                            </p:txEl>
                                          </p:spTgt>
                                        </p:tgtEl>
                                        <p:attrNameLst>
                                          <p:attrName>style.opacity</p:attrName>
                                        </p:attrNameLst>
                                      </p:cBhvr>
                                      <p:to>
                                        <p:strVal val="0.25"/>
                                      </p:to>
                                    </p:set>
                                    <p:animEffect filter="image" prLst="opacity: 0.25">
                                      <p:cBhvr rctx="IE">
                                        <p:cTn id="15" dur="indefinite"/>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par>
                                <p:cTn id="21" presetID="9" presetClass="emph" presetSubtype="0" nodeType="withEffect">
                                  <p:stCondLst>
                                    <p:cond delay="0"/>
                                  </p:stCondLst>
                                  <p:childTnLst>
                                    <p:set>
                                      <p:cBhvr>
                                        <p:cTn id="22" dur="indefinite"/>
                                        <p:tgtEl>
                                          <p:spTgt spid="5">
                                            <p:txEl>
                                              <p:pRg st="1" end="1"/>
                                            </p:txEl>
                                          </p:spTgt>
                                        </p:tgtEl>
                                        <p:attrNameLst>
                                          <p:attrName>style.opacity</p:attrName>
                                        </p:attrNameLst>
                                      </p:cBhvr>
                                      <p:to>
                                        <p:strVal val="0.25"/>
                                      </p:to>
                                    </p:set>
                                    <p:animEffect filter="image" prLst="opacity: 0.25">
                                      <p:cBhvr rctx="IE">
                                        <p:cTn id="23" dur="indefinite"/>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Structuring Your PowerShell</a:t>
            </a:r>
          </a:p>
        </p:txBody>
      </p:sp>
      <p:sp>
        <p:nvSpPr>
          <p:cNvPr id="3" name="Content Placeholder 2"/>
          <p:cNvSpPr>
            <a:spLocks noGrp="1"/>
          </p:cNvSpPr>
          <p:nvPr>
            <p:ph idx="1"/>
          </p:nvPr>
        </p:nvSpPr>
        <p:spPr/>
        <p:txBody>
          <a:bodyPr/>
          <a:lstStyle/>
          <a:p>
            <a:r>
              <a:rPr lang="en-US" dirty="0"/>
              <a:t>Add the Frameworks</a:t>
            </a:r>
          </a:p>
          <a:p>
            <a:r>
              <a:rPr lang="en-US" dirty="0"/>
              <a:t>Create Your Objects (Window, Buttons, Labels, Grids, You Get the Picture)</a:t>
            </a:r>
          </a:p>
          <a:p>
            <a:r>
              <a:rPr lang="en-US" dirty="0"/>
              <a:t>Add Your Child Objects to Their Parent</a:t>
            </a:r>
          </a:p>
          <a:p>
            <a:r>
              <a:rPr lang="en-US" dirty="0"/>
              <a:t>Add Your Events</a:t>
            </a:r>
          </a:p>
        </p:txBody>
      </p:sp>
    </p:spTree>
    <p:extLst>
      <p:ext uri="{BB962C8B-B14F-4D97-AF65-F5344CB8AC3E}">
        <p14:creationId xmlns:p14="http://schemas.microsoft.com/office/powerpoint/2010/main" val="3065844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 Your Events</a:t>
            </a:r>
          </a:p>
        </p:txBody>
      </p:sp>
      <p:sp>
        <p:nvSpPr>
          <p:cNvPr id="5" name="Content Placeholder 4"/>
          <p:cNvSpPr>
            <a:spLocks noGrp="1"/>
          </p:cNvSpPr>
          <p:nvPr>
            <p:ph idx="1"/>
          </p:nvPr>
        </p:nvSpPr>
        <p:spPr/>
        <p:txBody>
          <a:bodyPr/>
          <a:lstStyle/>
          <a:p>
            <a:r>
              <a:rPr lang="en-US" dirty="0"/>
              <a:t>## Events are added by getting the name of the event and prepending "Add_" to it.</a:t>
            </a:r>
            <a:br>
              <a:rPr lang="en-US" dirty="0"/>
            </a:br>
            <a:r>
              <a:rPr lang="en-US" dirty="0"/>
              <a:t>## - $</a:t>
            </a:r>
            <a:r>
              <a:rPr lang="en-US" dirty="0" err="1"/>
              <a:t>Object.Add_Click</a:t>
            </a:r>
            <a:r>
              <a:rPr lang="en-US" dirty="0"/>
              <a:t>({</a:t>
            </a:r>
            <a:r>
              <a:rPr lang="en-US" i="1" dirty="0"/>
              <a:t>event script block</a:t>
            </a:r>
            <a:r>
              <a:rPr lang="en-US" dirty="0"/>
              <a:t>})</a:t>
            </a:r>
            <a:br>
              <a:rPr lang="en-US" dirty="0"/>
            </a:br>
            <a:r>
              <a:rPr lang="en-US" dirty="0"/>
              <a:t>##</a:t>
            </a:r>
            <a:br>
              <a:rPr lang="en-US" dirty="0"/>
            </a:br>
            <a:r>
              <a:rPr lang="en-US" dirty="0"/>
              <a:t>## You can get the list of available events by creating the object in PowerShell and</a:t>
            </a:r>
            <a:br>
              <a:rPr lang="en-US" dirty="0"/>
            </a:br>
            <a:r>
              <a:rPr lang="en-US" dirty="0"/>
              <a:t>## then running the Get-Member cmdlet against it:</a:t>
            </a:r>
            <a:br>
              <a:rPr lang="en-US" dirty="0"/>
            </a:br>
            <a:r>
              <a:rPr lang="en-US" dirty="0"/>
              <a:t>## - $Object | Get-Member -</a:t>
            </a:r>
            <a:r>
              <a:rPr lang="en-US" dirty="0" err="1"/>
              <a:t>MemberType</a:t>
            </a:r>
            <a:r>
              <a:rPr lang="en-US" dirty="0"/>
              <a:t> Event</a:t>
            </a:r>
          </a:p>
          <a:p>
            <a:r>
              <a:rPr lang="en-US" dirty="0"/>
              <a:t>$</a:t>
            </a:r>
            <a:r>
              <a:rPr lang="en-US" dirty="0" err="1"/>
              <a:t>Button.Add_Click</a:t>
            </a:r>
            <a:r>
              <a:rPr lang="en-US" dirty="0"/>
              <a:t>(</a:t>
            </a:r>
            <a:br>
              <a:rPr lang="en-US" dirty="0"/>
            </a:br>
            <a:r>
              <a:rPr lang="en-US" dirty="0"/>
              <a:t>  {</a:t>
            </a:r>
            <a:br>
              <a:rPr lang="en-US" dirty="0"/>
            </a:br>
            <a:r>
              <a:rPr lang="en-US" dirty="0"/>
              <a:t>    $</a:t>
            </a:r>
            <a:r>
              <a:rPr lang="en-US" dirty="0" err="1"/>
              <a:t>Surprise.Visibility</a:t>
            </a:r>
            <a:r>
              <a:rPr lang="en-US" dirty="0"/>
              <a:t> = "Visible"</a:t>
            </a:r>
            <a:br>
              <a:rPr lang="en-US" dirty="0"/>
            </a:br>
            <a:r>
              <a:rPr lang="en-US" dirty="0"/>
              <a:t>  }</a:t>
            </a:r>
            <a:br>
              <a:rPr lang="en-US" dirty="0"/>
            </a:br>
            <a:r>
              <a:rPr lang="en-US" dirty="0"/>
              <a:t>)</a:t>
            </a:r>
          </a:p>
        </p:txBody>
      </p:sp>
    </p:spTree>
    <p:extLst>
      <p:ext uri="{BB962C8B-B14F-4D97-AF65-F5344CB8AC3E}">
        <p14:creationId xmlns:p14="http://schemas.microsoft.com/office/powerpoint/2010/main" val="14536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9" presetClass="emph" presetSubtype="0" nodeType="withEffect">
                                  <p:stCondLst>
                                    <p:cond delay="0"/>
                                  </p:stCondLst>
                                  <p:childTnLst>
                                    <p:set>
                                      <p:cBhvr>
                                        <p:cTn id="14" dur="indefinite"/>
                                        <p:tgtEl>
                                          <p:spTgt spid="5">
                                            <p:txEl>
                                              <p:pRg st="0" end="0"/>
                                            </p:txEl>
                                          </p:spTgt>
                                        </p:tgtEl>
                                        <p:attrNameLst>
                                          <p:attrName>style.opacity</p:attrName>
                                        </p:attrNameLst>
                                      </p:cBhvr>
                                      <p:to>
                                        <p:strVal val="0.25"/>
                                      </p:to>
                                    </p:set>
                                    <p:animEffect filter="image" prLst="opacity: 0.25">
                                      <p:cBhvr rctx="IE">
                                        <p:cTn id="15" dur="indefinite"/>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Structuring Your PowerShell</a:t>
            </a:r>
          </a:p>
        </p:txBody>
      </p:sp>
      <p:sp>
        <p:nvSpPr>
          <p:cNvPr id="3" name="Content Placeholder 2"/>
          <p:cNvSpPr>
            <a:spLocks noGrp="1"/>
          </p:cNvSpPr>
          <p:nvPr>
            <p:ph idx="1"/>
          </p:nvPr>
        </p:nvSpPr>
        <p:spPr/>
        <p:txBody>
          <a:bodyPr/>
          <a:lstStyle/>
          <a:p>
            <a:r>
              <a:rPr lang="en-US" dirty="0"/>
              <a:t>Add the Frameworks</a:t>
            </a:r>
          </a:p>
          <a:p>
            <a:r>
              <a:rPr lang="en-US" dirty="0"/>
              <a:t>Create Your Objects (Window, Buttons, Labels, Grids, You Get the Picture)</a:t>
            </a:r>
          </a:p>
          <a:p>
            <a:r>
              <a:rPr lang="en-US" dirty="0"/>
              <a:t>Add Your Child Objects to Their Parent </a:t>
            </a:r>
          </a:p>
          <a:p>
            <a:r>
              <a:rPr lang="en-US" dirty="0"/>
              <a:t>Add Your Events</a:t>
            </a:r>
          </a:p>
          <a:p>
            <a:r>
              <a:rPr lang="en-US" dirty="0"/>
              <a:t>Show the Dialog</a:t>
            </a:r>
          </a:p>
        </p:txBody>
      </p:sp>
    </p:spTree>
    <p:extLst>
      <p:ext uri="{BB962C8B-B14F-4D97-AF65-F5344CB8AC3E}">
        <p14:creationId xmlns:p14="http://schemas.microsoft.com/office/powerpoint/2010/main" val="2577455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Show Your Dialog</a:t>
            </a:r>
            <a:endParaRPr lang="en-US" dirty="0"/>
          </a:p>
        </p:txBody>
      </p:sp>
      <p:sp>
        <p:nvSpPr>
          <p:cNvPr id="5" name="Content Placeholder 4"/>
          <p:cNvSpPr>
            <a:spLocks noGrp="1"/>
          </p:cNvSpPr>
          <p:nvPr>
            <p:ph idx="1"/>
          </p:nvPr>
        </p:nvSpPr>
        <p:spPr/>
        <p:txBody>
          <a:bodyPr/>
          <a:lstStyle/>
          <a:p>
            <a:r>
              <a:rPr lang="en-US" dirty="0"/>
              <a:t>## By prepending "$null =" to our </a:t>
            </a:r>
            <a:r>
              <a:rPr lang="en-US" dirty="0" err="1"/>
              <a:t>ShowDialog</a:t>
            </a:r>
            <a:r>
              <a:rPr lang="en-US" dirty="0"/>
              <a:t>() method we won’t get the Boolean output</a:t>
            </a:r>
            <a:br>
              <a:rPr lang="en-US" dirty="0"/>
            </a:br>
            <a:r>
              <a:rPr lang="en-US" dirty="0"/>
              <a:t>## of the </a:t>
            </a:r>
            <a:r>
              <a:rPr lang="en-US" dirty="0" err="1"/>
              <a:t>ShowDialog</a:t>
            </a:r>
            <a:r>
              <a:rPr lang="en-US" dirty="0"/>
              <a:t>() method.</a:t>
            </a:r>
            <a:br>
              <a:rPr lang="en-US" dirty="0"/>
            </a:br>
            <a:br>
              <a:rPr lang="en-US" dirty="0"/>
            </a:br>
            <a:r>
              <a:rPr lang="en-US" dirty="0"/>
              <a:t>$null = $</a:t>
            </a:r>
            <a:r>
              <a:rPr lang="en-US" dirty="0" err="1"/>
              <a:t>Window.ShowDialog</a:t>
            </a:r>
            <a:r>
              <a:rPr lang="en-US" dirty="0"/>
              <a:t>()</a:t>
            </a:r>
          </a:p>
        </p:txBody>
      </p:sp>
    </p:spTree>
    <p:extLst>
      <p:ext uri="{BB962C8B-B14F-4D97-AF65-F5344CB8AC3E}">
        <p14:creationId xmlns:p14="http://schemas.microsoft.com/office/powerpoint/2010/main" val="3293309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normAutofit fontScale="92500" lnSpcReduction="10000"/>
          </a:bodyPr>
          <a:lstStyle/>
          <a:p>
            <a:r>
              <a:rPr lang="en-US" dirty="0"/>
              <a:t>Straight PowerShell.</a:t>
            </a:r>
          </a:p>
          <a:p>
            <a:r>
              <a:rPr lang="en-US" dirty="0"/>
              <a:t>No Chaser.</a:t>
            </a:r>
          </a:p>
        </p:txBody>
      </p:sp>
    </p:spTree>
    <p:extLst>
      <p:ext uri="{BB962C8B-B14F-4D97-AF65-F5344CB8AC3E}">
        <p14:creationId xmlns:p14="http://schemas.microsoft.com/office/powerpoint/2010/main" val="1030972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t>Pros</a:t>
            </a:r>
          </a:p>
        </p:txBody>
      </p:sp>
      <p:sp>
        <p:nvSpPr>
          <p:cNvPr id="7" name="Content Placeholder 6"/>
          <p:cNvSpPr>
            <a:spLocks noGrp="1"/>
          </p:cNvSpPr>
          <p:nvPr>
            <p:ph sz="half" idx="2"/>
          </p:nvPr>
        </p:nvSpPr>
        <p:spPr/>
        <p:txBody>
          <a:bodyPr/>
          <a:lstStyle/>
          <a:p>
            <a:r>
              <a:rPr lang="en-US" dirty="0"/>
              <a:t>Familiar language (if you used to build GUIs with </a:t>
            </a:r>
            <a:r>
              <a:rPr lang="en-US" dirty="0" err="1"/>
              <a:t>Sapien</a:t>
            </a:r>
            <a:r>
              <a:rPr lang="en-US" dirty="0"/>
              <a:t> or a similar WYSIWYG editor)</a:t>
            </a:r>
          </a:p>
          <a:p>
            <a:r>
              <a:rPr lang="en-US" dirty="0"/>
              <a:t>It’s good to learn your roots</a:t>
            </a:r>
          </a:p>
        </p:txBody>
      </p:sp>
      <p:sp>
        <p:nvSpPr>
          <p:cNvPr id="8" name="Text Placeholder 7"/>
          <p:cNvSpPr>
            <a:spLocks noGrp="1"/>
          </p:cNvSpPr>
          <p:nvPr>
            <p:ph type="body" sz="quarter" idx="3"/>
          </p:nvPr>
        </p:nvSpPr>
        <p:spPr/>
        <p:txBody>
          <a:bodyPr/>
          <a:lstStyle/>
          <a:p>
            <a:r>
              <a:rPr lang="en-US" dirty="0"/>
              <a:t>Cons</a:t>
            </a:r>
          </a:p>
        </p:txBody>
      </p:sp>
      <p:sp>
        <p:nvSpPr>
          <p:cNvPr id="9" name="Content Placeholder 8"/>
          <p:cNvSpPr>
            <a:spLocks noGrp="1"/>
          </p:cNvSpPr>
          <p:nvPr>
            <p:ph sz="quarter" idx="4"/>
          </p:nvPr>
        </p:nvSpPr>
        <p:spPr/>
        <p:txBody>
          <a:bodyPr/>
          <a:lstStyle/>
          <a:p>
            <a:r>
              <a:rPr lang="en-US" dirty="0"/>
              <a:t>No WYSIWYG Editors that will generate the object code (AFAIK)</a:t>
            </a:r>
          </a:p>
          <a:p>
            <a:r>
              <a:rPr lang="en-US" dirty="0"/>
              <a:t>Requires an existing knowledge of WPF controls and their attributes</a:t>
            </a:r>
          </a:p>
          <a:p>
            <a:r>
              <a:rPr lang="en-US" dirty="0"/>
              <a:t>Responsive GUIs are much harder to create (as if they weren't hard enough already)</a:t>
            </a:r>
          </a:p>
          <a:p>
            <a:r>
              <a:rPr lang="en-US" dirty="0">
                <a:cs typeface="Segoe UI"/>
              </a:rPr>
              <a:t>Complex GUIs are hard to design and super verbose</a:t>
            </a:r>
          </a:p>
          <a:p>
            <a:r>
              <a:rPr lang="en-US" dirty="0"/>
              <a:t>Lots of lines of code very quickly</a:t>
            </a:r>
          </a:p>
        </p:txBody>
      </p:sp>
      <p:sp>
        <p:nvSpPr>
          <p:cNvPr id="5" name="Title 4"/>
          <p:cNvSpPr>
            <a:spLocks noGrp="1"/>
          </p:cNvSpPr>
          <p:nvPr>
            <p:ph type="title"/>
          </p:nvPr>
        </p:nvSpPr>
        <p:spPr/>
        <p:txBody>
          <a:bodyPr/>
          <a:lstStyle/>
          <a:p>
            <a:r>
              <a:rPr lang="en-US" dirty="0"/>
              <a:t>pro et contra</a:t>
            </a:r>
          </a:p>
        </p:txBody>
      </p:sp>
    </p:spTree>
    <p:extLst>
      <p:ext uri="{BB962C8B-B14F-4D97-AF65-F5344CB8AC3E}">
        <p14:creationId xmlns:p14="http://schemas.microsoft.com/office/powerpoint/2010/main" val="2323558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A7735-E9CE-4E24-9920-6B17DBA675C2}"/>
              </a:ext>
            </a:extLst>
          </p:cNvPr>
          <p:cNvSpPr>
            <a:spLocks noGrp="1"/>
          </p:cNvSpPr>
          <p:nvPr>
            <p:ph type="title"/>
          </p:nvPr>
        </p:nvSpPr>
        <p:spPr/>
        <p:txBody>
          <a:bodyPr/>
          <a:lstStyle/>
          <a:p>
            <a:r>
              <a:rPr lang="en-US" dirty="0"/>
              <a:t>What the wpf?</a:t>
            </a:r>
          </a:p>
        </p:txBody>
      </p:sp>
      <p:sp>
        <p:nvSpPr>
          <p:cNvPr id="7" name="Picture Placeholder 6">
            <a:extLst>
              <a:ext uri="{FF2B5EF4-FFF2-40B4-BE49-F238E27FC236}">
                <a16:creationId xmlns:a16="http://schemas.microsoft.com/office/drawing/2014/main" id="{185CA2F4-9221-4EB3-8955-B8BF38A79F8F}"/>
              </a:ext>
            </a:extLst>
          </p:cNvPr>
          <p:cNvSpPr>
            <a:spLocks noGrp="1"/>
          </p:cNvSpPr>
          <p:nvPr>
            <p:ph type="pic" idx="1"/>
          </p:nvPr>
        </p:nvSpPr>
        <p:spPr/>
      </p:sp>
      <p:sp>
        <p:nvSpPr>
          <p:cNvPr id="5" name="Content Placeholder 4">
            <a:extLst>
              <a:ext uri="{FF2B5EF4-FFF2-40B4-BE49-F238E27FC236}">
                <a16:creationId xmlns:a16="http://schemas.microsoft.com/office/drawing/2014/main" id="{EB244283-CFEC-41E4-ADAF-DD516B422980}"/>
              </a:ext>
            </a:extLst>
          </p:cNvPr>
          <p:cNvSpPr>
            <a:spLocks noGrp="1"/>
          </p:cNvSpPr>
          <p:nvPr>
            <p:ph type="body" sz="half" idx="2"/>
          </p:nvPr>
        </p:nvSpPr>
        <p:spPr/>
        <p:txBody>
          <a:bodyPr/>
          <a:lstStyle/>
          <a:p>
            <a:endParaRPr lang="en-US" dirty="0"/>
          </a:p>
        </p:txBody>
      </p:sp>
      <p:graphicFrame>
        <p:nvGraphicFramePr>
          <p:cNvPr id="6" name="Content Placeholder 4">
            <a:extLst>
              <a:ext uri="{FF2B5EF4-FFF2-40B4-BE49-F238E27FC236}">
                <a16:creationId xmlns:a16="http://schemas.microsoft.com/office/drawing/2014/main" id="{A36AC7D6-7C24-4A75-8F36-85B7F2284AEE}"/>
              </a:ext>
            </a:extLst>
          </p:cNvPr>
          <p:cNvGraphicFramePr>
            <a:graphicFrameLocks/>
          </p:cNvGraphicFramePr>
          <p:nvPr>
            <p:extLst>
              <p:ext uri="{D42A27DB-BD31-4B8C-83A1-F6EECF244321}">
                <p14:modId xmlns:p14="http://schemas.microsoft.com/office/powerpoint/2010/main" val="171379956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3579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Creating WPF Dialogs in PowerShell Using XAML</a:t>
            </a:r>
          </a:p>
        </p:txBody>
      </p:sp>
      <p:sp>
        <p:nvSpPr>
          <p:cNvPr id="5" name="Text Placeholder 4"/>
          <p:cNvSpPr>
            <a:spLocks noGrp="1"/>
          </p:cNvSpPr>
          <p:nvPr>
            <p:ph type="body" idx="1"/>
          </p:nvPr>
        </p:nvSpPr>
        <p:spPr/>
        <p:txBody>
          <a:bodyPr/>
          <a:lstStyle/>
          <a:p>
            <a:r>
              <a:rPr lang="en-US" dirty="0" err="1"/>
              <a:t>Jazzled</a:t>
            </a:r>
            <a:r>
              <a:rPr lang="en-US" dirty="0"/>
              <a:t> about XAML</a:t>
            </a:r>
          </a:p>
        </p:txBody>
      </p:sp>
    </p:spTree>
    <p:extLst>
      <p:ext uri="{BB962C8B-B14F-4D97-AF65-F5344CB8AC3E}">
        <p14:creationId xmlns:p14="http://schemas.microsoft.com/office/powerpoint/2010/main" val="2825410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330E-B09C-4F67-AFDF-D677CAFAC545}"/>
              </a:ext>
            </a:extLst>
          </p:cNvPr>
          <p:cNvSpPr>
            <a:spLocks noGrp="1"/>
          </p:cNvSpPr>
          <p:nvPr>
            <p:ph type="title"/>
          </p:nvPr>
        </p:nvSpPr>
        <p:spPr/>
        <p:txBody>
          <a:bodyPr/>
          <a:lstStyle/>
          <a:p>
            <a:r>
              <a:rPr lang="en-US" dirty="0"/>
              <a:t>Making a WPF UI - </a:t>
            </a:r>
            <a:r>
              <a:rPr lang="en-US" dirty="0" err="1"/>
              <a:t>FLow</a:t>
            </a:r>
            <a:endParaRPr lang="en-US" dirty="0"/>
          </a:p>
        </p:txBody>
      </p:sp>
      <p:sp>
        <p:nvSpPr>
          <p:cNvPr id="3" name="Content Placeholder 2">
            <a:extLst>
              <a:ext uri="{FF2B5EF4-FFF2-40B4-BE49-F238E27FC236}">
                <a16:creationId xmlns:a16="http://schemas.microsoft.com/office/drawing/2014/main" id="{0B792A4C-8484-4089-B87C-94A89622878B}"/>
              </a:ext>
            </a:extLst>
          </p:cNvPr>
          <p:cNvSpPr>
            <a:spLocks noGrp="1"/>
          </p:cNvSpPr>
          <p:nvPr>
            <p:ph idx="1"/>
          </p:nvPr>
        </p:nvSpPr>
        <p:spPr/>
        <p:txBody>
          <a:bodyPr/>
          <a:lstStyle/>
          <a:p>
            <a:r>
              <a:rPr lang="en-US" dirty="0"/>
              <a:t>Design your User Interface in Visual Studio</a:t>
            </a:r>
          </a:p>
          <a:p>
            <a:r>
              <a:rPr lang="en-US" dirty="0"/>
              <a:t>Copy XAML </a:t>
            </a:r>
            <a:endParaRPr lang="en-US" dirty="0">
              <a:cs typeface="Segoe UI"/>
            </a:endParaRPr>
          </a:p>
          <a:p>
            <a:r>
              <a:rPr lang="en-US" dirty="0"/>
              <a:t>Paste XAML into new file</a:t>
            </a:r>
            <a:endParaRPr lang="en-US" dirty="0">
              <a:cs typeface="Segoe UI"/>
            </a:endParaRPr>
          </a:p>
          <a:p>
            <a:r>
              <a:rPr lang="en-US" dirty="0"/>
              <a:t>Load Parse XAML</a:t>
            </a:r>
            <a:endParaRPr lang="en-US" dirty="0">
              <a:cs typeface="Segoe UI"/>
            </a:endParaRPr>
          </a:p>
          <a:p>
            <a:r>
              <a:rPr lang="en-US" dirty="0"/>
              <a:t>Write Event Handlers</a:t>
            </a:r>
            <a:endParaRPr lang="en-US" dirty="0">
              <a:cs typeface="Segoe UI"/>
            </a:endParaRPr>
          </a:p>
          <a:p>
            <a:r>
              <a:rPr lang="en-US" dirty="0"/>
              <a:t>Give to end users to run </a:t>
            </a:r>
          </a:p>
          <a:p>
            <a:r>
              <a:rPr lang="en-US" sz="2800" dirty="0">
                <a:cs typeface="Segoe UI"/>
              </a:rPr>
              <a:t>Wait, WPF is XAML?</a:t>
            </a:r>
          </a:p>
        </p:txBody>
      </p:sp>
    </p:spTree>
    <p:extLst>
      <p:ext uri="{BB962C8B-B14F-4D97-AF65-F5344CB8AC3E}">
        <p14:creationId xmlns:p14="http://schemas.microsoft.com/office/powerpoint/2010/main" val="3026567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A5D341-4CB1-463E-90F5-EBB8A78F5C5D}"/>
              </a:ext>
            </a:extLst>
          </p:cNvPr>
          <p:cNvSpPr/>
          <p:nvPr/>
        </p:nvSpPr>
        <p:spPr>
          <a:xfrm>
            <a:off x="1021080" y="1874520"/>
            <a:ext cx="6380480" cy="2123658"/>
          </a:xfrm>
          <a:prstGeom prst="rect">
            <a:avLst/>
          </a:prstGeom>
        </p:spPr>
        <p:txBody>
          <a:bodyPr wrap="square">
            <a:spAutoFit/>
          </a:bodyPr>
          <a:lstStyle/>
          <a:p>
            <a:r>
              <a:rPr lang="en-US" sz="6600" dirty="0">
                <a:solidFill>
                  <a:schemeClr val="bg1"/>
                </a:solidFill>
              </a:rPr>
              <a:t>Wait…</a:t>
            </a:r>
            <a:br>
              <a:rPr lang="en-US" sz="6600" dirty="0">
                <a:solidFill>
                  <a:schemeClr val="bg1"/>
                </a:solidFill>
              </a:rPr>
            </a:br>
            <a:r>
              <a:rPr lang="en-US" sz="6600" dirty="0">
                <a:solidFill>
                  <a:schemeClr val="bg1"/>
                </a:solidFill>
              </a:rPr>
              <a:t>WPF is XAML?</a:t>
            </a:r>
          </a:p>
        </p:txBody>
      </p:sp>
    </p:spTree>
    <p:extLst>
      <p:ext uri="{BB962C8B-B14F-4D97-AF65-F5344CB8AC3E}">
        <p14:creationId xmlns:p14="http://schemas.microsoft.com/office/powerpoint/2010/main" val="2919053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normAutofit/>
          </a:bodyPr>
          <a:lstStyle/>
          <a:p>
            <a:r>
              <a:rPr lang="en-US" dirty="0"/>
              <a:t>The XAML Way.</a:t>
            </a:r>
          </a:p>
        </p:txBody>
      </p:sp>
    </p:spTree>
    <p:extLst>
      <p:ext uri="{BB962C8B-B14F-4D97-AF65-F5344CB8AC3E}">
        <p14:creationId xmlns:p14="http://schemas.microsoft.com/office/powerpoint/2010/main" val="1641390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a:t>
            </a:r>
          </a:p>
        </p:txBody>
      </p:sp>
      <p:sp>
        <p:nvSpPr>
          <p:cNvPr id="3" name="Content Placeholder 2"/>
          <p:cNvSpPr>
            <a:spLocks noGrp="1"/>
          </p:cNvSpPr>
          <p:nvPr>
            <p:ph idx="1"/>
          </p:nvPr>
        </p:nvSpPr>
        <p:spPr/>
        <p:txBody>
          <a:bodyPr/>
          <a:lstStyle/>
          <a:p>
            <a:r>
              <a:rPr lang="en-US" dirty="0"/>
              <a:t>"You can GO YOUR OWN WAY! (go your own </a:t>
            </a:r>
            <a:r>
              <a:rPr lang="en-US" dirty="0" err="1"/>
              <a:t>waaaaay</a:t>
            </a:r>
            <a:r>
              <a:rPr lang="en-US" dirty="0"/>
              <a:t>)"</a:t>
            </a:r>
          </a:p>
          <a:p>
            <a:pPr lvl="1"/>
            <a:r>
              <a:rPr lang="en-US" dirty="0"/>
              <a:t>Visual Studio Blend</a:t>
            </a:r>
          </a:p>
          <a:p>
            <a:r>
              <a:rPr lang="en-US" dirty="0"/>
              <a:t>Use a community theme / control. Examples include:</a:t>
            </a:r>
          </a:p>
          <a:p>
            <a:pPr lvl="1"/>
            <a:r>
              <a:rPr lang="en-US" dirty="0" err="1"/>
              <a:t>MahApps.Metro</a:t>
            </a:r>
            <a:endParaRPr lang="en-US" dirty="0"/>
          </a:p>
          <a:p>
            <a:pPr lvl="1"/>
            <a:r>
              <a:rPr lang="en-US" dirty="0"/>
              <a:t>Material Design</a:t>
            </a:r>
          </a:p>
        </p:txBody>
      </p:sp>
      <p:pic>
        <p:nvPicPr>
          <p:cNvPr id="4" name="Fleetwood Mac - Go Your Own Way (HQ)-[AudioTrimmer.com]">
            <a:hlinkClick r:id="" action="ppaction://media"/>
            <a:extLst>
              <a:ext uri="{FF2B5EF4-FFF2-40B4-BE49-F238E27FC236}">
                <a16:creationId xmlns:a16="http://schemas.microsoft.com/office/drawing/2014/main" id="{87E72CFD-2A8F-4693-8BD8-0F91477C87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27986" y="1257300"/>
            <a:ext cx="609600" cy="609600"/>
          </a:xfrm>
          <a:prstGeom prst="rect">
            <a:avLst/>
          </a:prstGeom>
        </p:spPr>
      </p:pic>
    </p:spTree>
    <p:extLst>
      <p:ext uri="{BB962C8B-B14F-4D97-AF65-F5344CB8AC3E}">
        <p14:creationId xmlns:p14="http://schemas.microsoft.com/office/powerpoint/2010/main" val="139573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Themes</a:t>
            </a:r>
          </a:p>
        </p:txBody>
      </p:sp>
      <p:sp>
        <p:nvSpPr>
          <p:cNvPr id="3" name="Content Placeholder 2"/>
          <p:cNvSpPr>
            <a:spLocks noGrp="1"/>
          </p:cNvSpPr>
          <p:nvPr>
            <p:ph idx="1"/>
          </p:nvPr>
        </p:nvSpPr>
        <p:spPr/>
        <p:txBody>
          <a:bodyPr/>
          <a:lstStyle/>
          <a:p>
            <a:r>
              <a:rPr lang="en-US" dirty="0"/>
              <a:t>Download / collect the appropriate resource libraries (DLLs)</a:t>
            </a:r>
          </a:p>
          <a:p>
            <a:pPr lvl="1"/>
            <a:r>
              <a:rPr lang="en-US" dirty="0"/>
              <a:t>NuGet + 7-Zip</a:t>
            </a:r>
          </a:p>
          <a:p>
            <a:pPr lvl="1"/>
            <a:r>
              <a:rPr lang="en-US" dirty="0"/>
              <a:t>Visual Studio</a:t>
            </a:r>
          </a:p>
          <a:p>
            <a:r>
              <a:rPr lang="en-US" dirty="0"/>
              <a:t>Design GUI based on theme</a:t>
            </a:r>
          </a:p>
          <a:p>
            <a:pPr lvl="1"/>
            <a:r>
              <a:rPr lang="en-US" dirty="0"/>
              <a:t>Add resources references to XAML via resource dictionary</a:t>
            </a:r>
          </a:p>
          <a:p>
            <a:pPr lvl="1"/>
            <a:r>
              <a:rPr lang="en-US" dirty="0"/>
              <a:t>In some cases you may need to modify the base element (Window)</a:t>
            </a:r>
          </a:p>
          <a:p>
            <a:pPr lvl="2"/>
            <a:r>
              <a:rPr lang="en-US" dirty="0"/>
              <a:t>*cough* </a:t>
            </a:r>
            <a:r>
              <a:rPr lang="en-US" dirty="0" err="1"/>
              <a:t>MahApps</a:t>
            </a:r>
            <a:r>
              <a:rPr lang="en-US" dirty="0"/>
              <a:t> *cough* </a:t>
            </a:r>
          </a:p>
          <a:p>
            <a:r>
              <a:rPr lang="en-US" dirty="0"/>
              <a:t>Import DLL(s) in PowerShell script</a:t>
            </a:r>
          </a:p>
        </p:txBody>
      </p:sp>
    </p:spTree>
    <p:extLst>
      <p:ext uri="{BB962C8B-B14F-4D97-AF65-F5344CB8AC3E}">
        <p14:creationId xmlns:p14="http://schemas.microsoft.com/office/powerpoint/2010/main" val="2355052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Downloading Community Themes</a:t>
            </a:r>
          </a:p>
        </p:txBody>
      </p:sp>
      <p:sp>
        <p:nvSpPr>
          <p:cNvPr id="3" name="Content Placeholder 2"/>
          <p:cNvSpPr>
            <a:spLocks noGrp="1"/>
          </p:cNvSpPr>
          <p:nvPr>
            <p:ph idx="1"/>
          </p:nvPr>
        </p:nvSpPr>
        <p:spPr/>
        <p:txBody>
          <a:bodyPr/>
          <a:lstStyle/>
          <a:p>
            <a:r>
              <a:rPr lang="en-US" dirty="0"/>
              <a:t>Download / collect the appropriate resource libraries (DLLs)</a:t>
            </a:r>
          </a:p>
          <a:p>
            <a:pPr lvl="1"/>
            <a:r>
              <a:rPr lang="en-US" dirty="0"/>
              <a:t>IANAL!!! Review the license agreements with your legal team.</a:t>
            </a:r>
          </a:p>
          <a:p>
            <a:pPr lvl="1"/>
            <a:r>
              <a:rPr lang="en-US" dirty="0"/>
              <a:t>NuGet.org</a:t>
            </a:r>
          </a:p>
          <a:p>
            <a:pPr lvl="2"/>
            <a:r>
              <a:rPr lang="en-US" dirty="0"/>
              <a:t>Doesn't require you to install Visual Studio CE…</a:t>
            </a:r>
          </a:p>
          <a:p>
            <a:pPr lvl="2"/>
            <a:r>
              <a:rPr lang="en-US" dirty="0"/>
              <a:t>Extract and review *.</a:t>
            </a:r>
            <a:r>
              <a:rPr lang="en-US" dirty="0" err="1"/>
              <a:t>nuspec</a:t>
            </a:r>
            <a:r>
              <a:rPr lang="en-US" dirty="0"/>
              <a:t> file for dependency chaining</a:t>
            </a:r>
          </a:p>
          <a:p>
            <a:pPr lvl="1"/>
            <a:r>
              <a:rPr lang="en-US" dirty="0"/>
              <a:t>Visual Studio Community</a:t>
            </a:r>
          </a:p>
          <a:p>
            <a:pPr lvl="2"/>
            <a:r>
              <a:rPr lang="en-US" dirty="0"/>
              <a:t>Review the licensing with your legal team…</a:t>
            </a:r>
          </a:p>
          <a:p>
            <a:pPr lvl="2"/>
            <a:r>
              <a:rPr lang="en-US" dirty="0"/>
              <a:t>Create a basic WPF application and use the NuGet package manager</a:t>
            </a:r>
          </a:p>
          <a:p>
            <a:pPr lvl="2"/>
            <a:r>
              <a:rPr lang="en-US" dirty="0"/>
              <a:t>Resources Here: "</a:t>
            </a:r>
            <a:r>
              <a:rPr lang="en-US" i="1" dirty="0" err="1"/>
              <a:t>SolutionRoot</a:t>
            </a:r>
            <a:r>
              <a:rPr lang="en-US" dirty="0"/>
              <a:t>\packages"</a:t>
            </a:r>
          </a:p>
          <a:p>
            <a:pPr lvl="3"/>
            <a:r>
              <a:rPr lang="en-US" dirty="0"/>
              <a:t>Make note of required .NET version</a:t>
            </a:r>
          </a:p>
          <a:p>
            <a:pPr lvl="2"/>
            <a:endParaRPr lang="en-US" dirty="0"/>
          </a:p>
          <a:p>
            <a:pPr lvl="1"/>
            <a:endParaRPr lang="en-US" dirty="0"/>
          </a:p>
        </p:txBody>
      </p:sp>
    </p:spTree>
    <p:extLst>
      <p:ext uri="{BB962C8B-B14F-4D97-AF65-F5344CB8AC3E}">
        <p14:creationId xmlns:p14="http://schemas.microsoft.com/office/powerpoint/2010/main" val="3816994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Community Themes</a:t>
            </a:r>
          </a:p>
        </p:txBody>
      </p:sp>
      <p:sp>
        <p:nvSpPr>
          <p:cNvPr id="3" name="Content Placeholder 2"/>
          <p:cNvSpPr>
            <a:spLocks noGrp="1"/>
          </p:cNvSpPr>
          <p:nvPr>
            <p:ph idx="1"/>
          </p:nvPr>
        </p:nvSpPr>
        <p:spPr/>
        <p:txBody>
          <a:bodyPr/>
          <a:lstStyle/>
          <a:p>
            <a:r>
              <a:rPr lang="en-US" dirty="0"/>
              <a:t>Design GUI based on theme/control</a:t>
            </a:r>
          </a:p>
          <a:p>
            <a:pPr lvl="1"/>
            <a:r>
              <a:rPr lang="en-US" dirty="0"/>
              <a:t>Rely on the documentation for the theme/control</a:t>
            </a:r>
          </a:p>
          <a:p>
            <a:pPr lvl="1"/>
            <a:r>
              <a:rPr lang="en-US" dirty="0"/>
              <a:t>Rely on those who have gone before you… Bing it.</a:t>
            </a:r>
          </a:p>
          <a:p>
            <a:pPr lvl="1"/>
            <a:endParaRPr lang="en-US" dirty="0"/>
          </a:p>
        </p:txBody>
      </p:sp>
      <p:pic>
        <p:nvPicPr>
          <p:cNvPr id="5" name="Picture 4">
            <a:extLst>
              <a:ext uri="{FF2B5EF4-FFF2-40B4-BE49-F238E27FC236}">
                <a16:creationId xmlns:a16="http://schemas.microsoft.com/office/drawing/2014/main" id="{3AF2D39C-255F-4265-BEF8-780E24912A42}"/>
              </a:ext>
            </a:extLst>
          </p:cNvPr>
          <p:cNvPicPr>
            <a:picLocks noChangeAspect="1"/>
          </p:cNvPicPr>
          <p:nvPr/>
        </p:nvPicPr>
        <p:blipFill>
          <a:blip r:embed="rId3"/>
          <a:stretch>
            <a:fillRect/>
          </a:stretch>
        </p:blipFill>
        <p:spPr>
          <a:xfrm>
            <a:off x="1463039" y="2532478"/>
            <a:ext cx="5698127" cy="3068222"/>
          </a:xfrm>
          <a:prstGeom prst="rect">
            <a:avLst/>
          </a:prstGeom>
        </p:spPr>
      </p:pic>
    </p:spTree>
    <p:extLst>
      <p:ext uri="{BB962C8B-B14F-4D97-AF65-F5344CB8AC3E}">
        <p14:creationId xmlns:p14="http://schemas.microsoft.com/office/powerpoint/2010/main" val="4113985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Community Themes</a:t>
            </a:r>
          </a:p>
        </p:txBody>
      </p:sp>
      <p:sp>
        <p:nvSpPr>
          <p:cNvPr id="3" name="Content Placeholder 2"/>
          <p:cNvSpPr>
            <a:spLocks noGrp="1"/>
          </p:cNvSpPr>
          <p:nvPr>
            <p:ph idx="1"/>
          </p:nvPr>
        </p:nvSpPr>
        <p:spPr/>
        <p:txBody>
          <a:bodyPr/>
          <a:lstStyle/>
          <a:p>
            <a:r>
              <a:rPr lang="en-US" dirty="0"/>
              <a:t>Import DLL(s) in PowerShell script</a:t>
            </a:r>
          </a:p>
          <a:p>
            <a:pPr lvl="1"/>
            <a:r>
              <a:rPr lang="en-US" dirty="0"/>
              <a:t>Add-Type –Path "path\to\resource.dll"</a:t>
            </a:r>
          </a:p>
          <a:p>
            <a:pPr lvl="2"/>
            <a:endParaRPr lang="en-US" dirty="0"/>
          </a:p>
          <a:p>
            <a:pPr lvl="1"/>
            <a:endParaRPr lang="en-US" dirty="0"/>
          </a:p>
        </p:txBody>
      </p:sp>
    </p:spTree>
    <p:extLst>
      <p:ext uri="{BB962C8B-B14F-4D97-AF65-F5344CB8AC3E}">
        <p14:creationId xmlns:p14="http://schemas.microsoft.com/office/powerpoint/2010/main" val="801703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9E6B6-CF9D-483E-9DEF-4FC02E9D1000}"/>
              </a:ext>
            </a:extLst>
          </p:cNvPr>
          <p:cNvSpPr>
            <a:spLocks noGrp="1"/>
          </p:cNvSpPr>
          <p:nvPr>
            <p:ph type="title"/>
          </p:nvPr>
        </p:nvSpPr>
        <p:spPr/>
        <p:txBody>
          <a:bodyPr/>
          <a:lstStyle/>
          <a:p>
            <a:r>
              <a:rPr lang="en-US" dirty="0"/>
              <a:t>Rely ON those Who Have Gone Before you</a:t>
            </a:r>
          </a:p>
        </p:txBody>
      </p:sp>
      <p:sp>
        <p:nvSpPr>
          <p:cNvPr id="3" name="Content Placeholder 2">
            <a:extLst>
              <a:ext uri="{FF2B5EF4-FFF2-40B4-BE49-F238E27FC236}">
                <a16:creationId xmlns:a16="http://schemas.microsoft.com/office/drawing/2014/main" id="{0B4B623B-0538-4FB5-B8DF-F27910E16057}"/>
              </a:ext>
            </a:extLst>
          </p:cNvPr>
          <p:cNvSpPr>
            <a:spLocks noGrp="1"/>
          </p:cNvSpPr>
          <p:nvPr>
            <p:ph idx="1"/>
          </p:nvPr>
        </p:nvSpPr>
        <p:spPr/>
        <p:txBody>
          <a:bodyPr/>
          <a:lstStyle/>
          <a:p>
            <a:r>
              <a:rPr lang="en-US" dirty="0" err="1"/>
              <a:t>MahApps.Metro</a:t>
            </a:r>
            <a:endParaRPr lang="en-US" dirty="0">
              <a:hlinkClick r:id="rId2"/>
            </a:endParaRPr>
          </a:p>
          <a:p>
            <a:pPr lvl="1"/>
            <a:r>
              <a:rPr lang="en-US" dirty="0">
                <a:hlinkClick r:id="rId2"/>
              </a:rPr>
              <a:t>http://www.systanddeploy.com/2016/01/powershell-gui-add-mahapps-metro-theme.html</a:t>
            </a:r>
            <a:r>
              <a:rPr lang="en-US" dirty="0"/>
              <a:t> </a:t>
            </a:r>
          </a:p>
          <a:p>
            <a:r>
              <a:rPr lang="en-US" dirty="0"/>
              <a:t>Material Design</a:t>
            </a:r>
          </a:p>
          <a:p>
            <a:pPr lvl="1"/>
            <a:r>
              <a:rPr lang="en-US" dirty="0">
                <a:hlinkClick r:id="rId3"/>
              </a:rPr>
              <a:t>https://jm2k69.github.io/2018-10-09-How-to-use-Material-Desgin-with-PowerShell/</a:t>
            </a:r>
            <a:r>
              <a:rPr lang="en-US" dirty="0"/>
              <a:t> </a:t>
            </a:r>
          </a:p>
          <a:p>
            <a:endParaRPr lang="en-US" dirty="0"/>
          </a:p>
        </p:txBody>
      </p:sp>
    </p:spTree>
    <p:extLst>
      <p:ext uri="{BB962C8B-B14F-4D97-AF65-F5344CB8AC3E}">
        <p14:creationId xmlns:p14="http://schemas.microsoft.com/office/powerpoint/2010/main" val="1380680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Create A </a:t>
            </a:r>
            <a:r>
              <a:rPr lang="en-US" dirty="0" err="1"/>
              <a:t>Gui</a:t>
            </a:r>
            <a:r>
              <a:rPr lang="en-US" dirty="0"/>
              <a:t>?</a:t>
            </a:r>
          </a:p>
        </p:txBody>
      </p:sp>
      <p:sp>
        <p:nvSpPr>
          <p:cNvPr id="5" name="Text Placeholder 4"/>
          <p:cNvSpPr>
            <a:spLocks noGrp="1"/>
          </p:cNvSpPr>
          <p:nvPr>
            <p:ph type="body" idx="1"/>
          </p:nvPr>
        </p:nvSpPr>
        <p:spPr/>
        <p:txBody>
          <a:bodyPr/>
          <a:lstStyle/>
          <a:p>
            <a:r>
              <a:rPr lang="en-US" dirty="0"/>
              <a:t>WHY THE WPF?!</a:t>
            </a:r>
          </a:p>
        </p:txBody>
      </p:sp>
    </p:spTree>
    <p:extLst>
      <p:ext uri="{BB962C8B-B14F-4D97-AF65-F5344CB8AC3E}">
        <p14:creationId xmlns:p14="http://schemas.microsoft.com/office/powerpoint/2010/main" val="3685955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Presentation</a:t>
            </a:r>
          </a:p>
        </p:txBody>
      </p:sp>
      <p:sp>
        <p:nvSpPr>
          <p:cNvPr id="13" name="Content Placeholder 12"/>
          <p:cNvSpPr>
            <a:spLocks noGrp="1"/>
          </p:cNvSpPr>
          <p:nvPr>
            <p:ph idx="1"/>
          </p:nvPr>
        </p:nvSpPr>
        <p:spPr/>
        <p:txBody>
          <a:bodyPr/>
          <a:lstStyle/>
          <a:p>
            <a:r>
              <a:rPr lang="en-US" dirty="0"/>
              <a:t>Just a placeholder slide. Please use the example slides in the “Example Slides” Section.</a:t>
            </a:r>
          </a:p>
          <a:p>
            <a:r>
              <a:rPr lang="en-US" dirty="0"/>
              <a:t>Questions? </a:t>
            </a:r>
            <a:r>
              <a:rPr lang="en-US" dirty="0">
                <a:hlinkClick r:id="rId2"/>
              </a:rPr>
              <a:t>info@mmsmoa.com</a:t>
            </a:r>
            <a:r>
              <a:rPr lang="en-US" dirty="0"/>
              <a:t> </a:t>
            </a:r>
          </a:p>
          <a:p>
            <a:endParaRPr lang="en-US" dirty="0"/>
          </a:p>
        </p:txBody>
      </p:sp>
    </p:spTree>
    <p:extLst>
      <p:ext uri="{BB962C8B-B14F-4D97-AF65-F5344CB8AC3E}">
        <p14:creationId xmlns:p14="http://schemas.microsoft.com/office/powerpoint/2010/main" val="2333710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Creating </a:t>
            </a:r>
            <a:r>
              <a:rPr lang="en-US" dirty="0" err="1"/>
              <a:t>powershell</a:t>
            </a:r>
            <a:r>
              <a:rPr lang="en-US" dirty="0"/>
              <a:t> UI in html</a:t>
            </a:r>
          </a:p>
        </p:txBody>
      </p:sp>
      <p:sp>
        <p:nvSpPr>
          <p:cNvPr id="5" name="Text Placeholder 4"/>
          <p:cNvSpPr>
            <a:spLocks noGrp="1"/>
          </p:cNvSpPr>
          <p:nvPr>
            <p:ph type="body" idx="1"/>
          </p:nvPr>
        </p:nvSpPr>
        <p:spPr/>
        <p:txBody>
          <a:bodyPr/>
          <a:lstStyle/>
          <a:p>
            <a:r>
              <a:rPr lang="en-US" dirty="0"/>
              <a:t>Defense Against The Dark Arts</a:t>
            </a:r>
          </a:p>
        </p:txBody>
      </p:sp>
    </p:spTree>
    <p:extLst>
      <p:ext uri="{BB962C8B-B14F-4D97-AF65-F5344CB8AC3E}">
        <p14:creationId xmlns:p14="http://schemas.microsoft.com/office/powerpoint/2010/main" val="1850453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330E-B09C-4F67-AFDF-D677CAFAC545}"/>
              </a:ext>
            </a:extLst>
          </p:cNvPr>
          <p:cNvSpPr>
            <a:spLocks noGrp="1"/>
          </p:cNvSpPr>
          <p:nvPr>
            <p:ph type="title"/>
          </p:nvPr>
        </p:nvSpPr>
        <p:spPr/>
        <p:txBody>
          <a:bodyPr/>
          <a:lstStyle/>
          <a:p>
            <a:r>
              <a:rPr lang="en-US" dirty="0"/>
              <a:t>Making a HTML UI</a:t>
            </a:r>
          </a:p>
        </p:txBody>
      </p:sp>
      <p:sp>
        <p:nvSpPr>
          <p:cNvPr id="3" name="Content Placeholder 2">
            <a:extLst>
              <a:ext uri="{FF2B5EF4-FFF2-40B4-BE49-F238E27FC236}">
                <a16:creationId xmlns:a16="http://schemas.microsoft.com/office/drawing/2014/main" id="{0B792A4C-8484-4089-B87C-94A89622878B}"/>
              </a:ext>
            </a:extLst>
          </p:cNvPr>
          <p:cNvSpPr>
            <a:spLocks noGrp="1"/>
          </p:cNvSpPr>
          <p:nvPr>
            <p:ph idx="1"/>
          </p:nvPr>
        </p:nvSpPr>
        <p:spPr/>
        <p:txBody>
          <a:bodyPr/>
          <a:lstStyle/>
          <a:p>
            <a:r>
              <a:rPr lang="en-US" dirty="0"/>
              <a:t>More to come</a:t>
            </a:r>
          </a:p>
          <a:p>
            <a:endParaRPr lang="en-US" sz="2800" dirty="0">
              <a:cs typeface="Segoe UI"/>
            </a:endParaRPr>
          </a:p>
        </p:txBody>
      </p:sp>
      <p:pic>
        <p:nvPicPr>
          <p:cNvPr id="6" name="Picture 5">
            <a:extLst>
              <a:ext uri="{FF2B5EF4-FFF2-40B4-BE49-F238E27FC236}">
                <a16:creationId xmlns:a16="http://schemas.microsoft.com/office/drawing/2014/main" id="{F6399963-9E39-4BAE-B013-3CEF60E1AAA8}"/>
              </a:ext>
            </a:extLst>
          </p:cNvPr>
          <p:cNvPicPr>
            <a:picLocks noChangeAspect="1"/>
          </p:cNvPicPr>
          <p:nvPr/>
        </p:nvPicPr>
        <p:blipFill>
          <a:blip r:embed="rId2"/>
          <a:stretch>
            <a:fillRect/>
          </a:stretch>
        </p:blipFill>
        <p:spPr>
          <a:xfrm>
            <a:off x="2928620" y="2037397"/>
            <a:ext cx="6334760" cy="3563303"/>
          </a:xfrm>
          <a:prstGeom prst="rect">
            <a:avLst/>
          </a:prstGeom>
        </p:spPr>
      </p:pic>
    </p:spTree>
    <p:extLst>
      <p:ext uri="{BB962C8B-B14F-4D97-AF65-F5344CB8AC3E}">
        <p14:creationId xmlns:p14="http://schemas.microsoft.com/office/powerpoint/2010/main" val="1414762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reading</a:t>
            </a:r>
          </a:p>
        </p:txBody>
      </p:sp>
      <p:sp>
        <p:nvSpPr>
          <p:cNvPr id="3" name="Content Placeholder 2"/>
          <p:cNvSpPr>
            <a:spLocks noGrp="1"/>
          </p:cNvSpPr>
          <p:nvPr>
            <p:ph idx="1"/>
          </p:nvPr>
        </p:nvSpPr>
        <p:spPr/>
        <p:txBody>
          <a:bodyPr/>
          <a:lstStyle/>
          <a:p>
            <a:r>
              <a:rPr lang="en-US" dirty="0"/>
              <a:t>Themes for PowerShell</a:t>
            </a:r>
          </a:p>
          <a:p>
            <a:pPr lvl="1"/>
            <a:r>
              <a:rPr lang="en-US" dirty="0" err="1"/>
              <a:t>MahApps</a:t>
            </a:r>
            <a:r>
              <a:rPr lang="en-US" dirty="0"/>
              <a:t> - </a:t>
            </a:r>
            <a:r>
              <a:rPr lang="en-US" dirty="0">
                <a:hlinkClick r:id="rId5"/>
              </a:rPr>
              <a:t>https://www.dev4sys.com/2017/07/using-mahapps-built-in-dialogs-with.html</a:t>
            </a:r>
            <a:endParaRPr lang="en-US" dirty="0"/>
          </a:p>
          <a:p>
            <a:r>
              <a:rPr lang="en-US" dirty="0"/>
              <a:t>Resources</a:t>
            </a:r>
          </a:p>
          <a:p>
            <a:pPr lvl="1"/>
            <a:r>
              <a:rPr lang="en-US" dirty="0"/>
              <a:t>Electron – PowerShell GUIs in HTML – Michael </a:t>
            </a:r>
            <a:r>
              <a:rPr lang="en-US" dirty="0" err="1"/>
              <a:t>Willias</a:t>
            </a:r>
            <a:r>
              <a:rPr lang="en-US" dirty="0"/>
              <a:t> @</a:t>
            </a:r>
            <a:r>
              <a:rPr lang="en-US" dirty="0" err="1"/>
              <a:t>Xainey</a:t>
            </a:r>
            <a:r>
              <a:rPr lang="en-US" dirty="0"/>
              <a:t> - </a:t>
            </a:r>
            <a:r>
              <a:rPr lang="en-US" dirty="0">
                <a:hlinkClick r:id="rId6"/>
              </a:rPr>
              <a:t>https://xainey.github.io/2017/powershell-electron-demo/</a:t>
            </a:r>
            <a:endParaRPr lang="en-US" dirty="0"/>
          </a:p>
          <a:p>
            <a:pPr lvl="1"/>
            <a:r>
              <a:rPr lang="en-US" dirty="0"/>
              <a:t>Learning PowerShell GUI Series - </a:t>
            </a:r>
            <a:r>
              <a:rPr lang="en-US" dirty="0" err="1"/>
              <a:t>FoxDeploy</a:t>
            </a:r>
            <a:endParaRPr lang="en-US" dirty="0"/>
          </a:p>
        </p:txBody>
      </p:sp>
      <p:pic>
        <p:nvPicPr>
          <p:cNvPr id="4" name="Fleetwood Mac - Go Your Own Way (HQ)-[AudioTrimmer.com]">
            <a:hlinkClick r:id="" action="ppaction://media"/>
            <a:extLst>
              <a:ext uri="{FF2B5EF4-FFF2-40B4-BE49-F238E27FC236}">
                <a16:creationId xmlns:a16="http://schemas.microsoft.com/office/drawing/2014/main" id="{87E72CFD-2A8F-4693-8BD8-0F91477C877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427986" y="1257300"/>
            <a:ext cx="609600" cy="609600"/>
          </a:xfrm>
          <a:prstGeom prst="rect">
            <a:avLst/>
          </a:prstGeom>
        </p:spPr>
      </p:pic>
    </p:spTree>
    <p:extLst>
      <p:ext uri="{BB962C8B-B14F-4D97-AF65-F5344CB8AC3E}">
        <p14:creationId xmlns:p14="http://schemas.microsoft.com/office/powerpoint/2010/main" val="242715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C5032D-5895-48DC-BFD1-607423646B08}"/>
              </a:ext>
            </a:extLst>
          </p:cNvPr>
          <p:cNvSpPr/>
          <p:nvPr/>
        </p:nvSpPr>
        <p:spPr>
          <a:xfrm>
            <a:off x="1051560" y="3105834"/>
            <a:ext cx="6096000" cy="646331"/>
          </a:xfrm>
          <a:prstGeom prst="rect">
            <a:avLst/>
          </a:prstGeom>
        </p:spPr>
        <p:txBody>
          <a:bodyPr>
            <a:spAutoFit/>
          </a:bodyPr>
          <a:lstStyle/>
          <a:p>
            <a:r>
              <a:rPr lang="en-US" dirty="0">
                <a:solidFill>
                  <a:schemeClr val="accent1"/>
                </a:solidFill>
              </a:rPr>
              <a:t>Stephen Owen</a:t>
            </a:r>
          </a:p>
          <a:p>
            <a:r>
              <a:rPr lang="en-US" dirty="0">
                <a:solidFill>
                  <a:schemeClr val="accent1"/>
                </a:solidFill>
              </a:rPr>
              <a:t>@</a:t>
            </a:r>
            <a:r>
              <a:rPr lang="en-US" dirty="0" err="1">
                <a:solidFill>
                  <a:schemeClr val="accent1"/>
                </a:solidFill>
              </a:rPr>
              <a:t>FoxDeploy</a:t>
            </a:r>
            <a:endParaRPr lang="en-US" dirty="0">
              <a:solidFill>
                <a:schemeClr val="accent1"/>
              </a:solidFill>
            </a:endParaRPr>
          </a:p>
        </p:txBody>
      </p:sp>
      <p:sp>
        <p:nvSpPr>
          <p:cNvPr id="3" name="Rectangle 2">
            <a:extLst>
              <a:ext uri="{FF2B5EF4-FFF2-40B4-BE49-F238E27FC236}">
                <a16:creationId xmlns:a16="http://schemas.microsoft.com/office/drawing/2014/main" id="{50AA7603-ABB2-4407-9703-AC608C925068}"/>
              </a:ext>
            </a:extLst>
          </p:cNvPr>
          <p:cNvSpPr/>
          <p:nvPr/>
        </p:nvSpPr>
        <p:spPr>
          <a:xfrm>
            <a:off x="4201160" y="3105833"/>
            <a:ext cx="6096000" cy="646331"/>
          </a:xfrm>
          <a:prstGeom prst="rect">
            <a:avLst/>
          </a:prstGeom>
        </p:spPr>
        <p:txBody>
          <a:bodyPr>
            <a:spAutoFit/>
          </a:bodyPr>
          <a:lstStyle/>
          <a:p>
            <a:r>
              <a:rPr lang="en-US" dirty="0">
                <a:solidFill>
                  <a:schemeClr val="accent1"/>
                </a:solidFill>
              </a:rPr>
              <a:t>Scott Corio</a:t>
            </a:r>
          </a:p>
          <a:p>
            <a:r>
              <a:rPr lang="en-US" dirty="0">
                <a:solidFill>
                  <a:schemeClr val="accent1"/>
                </a:solidFill>
              </a:rPr>
              <a:t>@</a:t>
            </a:r>
            <a:r>
              <a:rPr lang="en-US" dirty="0" err="1">
                <a:solidFill>
                  <a:schemeClr val="accent1"/>
                </a:solidFill>
              </a:rPr>
              <a:t>twitterHandle</a:t>
            </a:r>
            <a:endParaRPr lang="en-US" dirty="0">
              <a:solidFill>
                <a:schemeClr val="accent1"/>
              </a:solidFill>
            </a:endParaRPr>
          </a:p>
        </p:txBody>
      </p:sp>
    </p:spTree>
    <p:extLst>
      <p:ext uri="{BB962C8B-B14F-4D97-AF65-F5344CB8AC3E}">
        <p14:creationId xmlns:p14="http://schemas.microsoft.com/office/powerpoint/2010/main" val="40631786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Section Header</a:t>
            </a:r>
          </a:p>
        </p:txBody>
      </p:sp>
      <p:sp>
        <p:nvSpPr>
          <p:cNvPr id="5" name="Text Placeholder 4"/>
          <p:cNvSpPr>
            <a:spLocks noGrp="1"/>
          </p:cNvSpPr>
          <p:nvPr>
            <p:ph type="body" idx="1"/>
          </p:nvPr>
        </p:nvSpPr>
        <p:spPr/>
        <p:txBody>
          <a:bodyPr/>
          <a:lstStyle/>
          <a:p>
            <a:r>
              <a:rPr lang="en-US" dirty="0"/>
              <a:t>This is the next section</a:t>
            </a:r>
          </a:p>
        </p:txBody>
      </p:sp>
    </p:spTree>
    <p:extLst>
      <p:ext uri="{BB962C8B-B14F-4D97-AF65-F5344CB8AC3E}">
        <p14:creationId xmlns:p14="http://schemas.microsoft.com/office/powerpoint/2010/main" val="1657553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
        <p:nvSpPr>
          <p:cNvPr id="3" name="Content Placeholder 2"/>
          <p:cNvSpPr>
            <a:spLocks noGrp="1"/>
          </p:cNvSpPr>
          <p:nvPr>
            <p:ph idx="1"/>
          </p:nvPr>
        </p:nvSpPr>
        <p:spPr/>
        <p:txBody>
          <a:bodyPr/>
          <a:lstStyle/>
          <a:p>
            <a:r>
              <a:rPr lang="en-US" dirty="0"/>
              <a:t>Line1</a:t>
            </a:r>
          </a:p>
          <a:p>
            <a:pPr lvl="1"/>
            <a:r>
              <a:rPr lang="en-US" dirty="0"/>
              <a:t>Bullet Level 1</a:t>
            </a:r>
          </a:p>
          <a:p>
            <a:pPr lvl="2"/>
            <a:r>
              <a:rPr lang="en-US" dirty="0"/>
              <a:t>Bullet Level 2</a:t>
            </a:r>
          </a:p>
          <a:p>
            <a:pPr lvl="3"/>
            <a:r>
              <a:rPr lang="en-US" dirty="0"/>
              <a:t>Bullet Level 3</a:t>
            </a:r>
          </a:p>
          <a:p>
            <a:endParaRPr lang="en-US" dirty="0"/>
          </a:p>
        </p:txBody>
      </p:sp>
    </p:spTree>
    <p:extLst>
      <p:ext uri="{BB962C8B-B14F-4D97-AF65-F5344CB8AC3E}">
        <p14:creationId xmlns:p14="http://schemas.microsoft.com/office/powerpoint/2010/main" val="912164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Title</a:t>
            </a:r>
          </a:p>
        </p:txBody>
      </p:sp>
      <p:sp>
        <p:nvSpPr>
          <p:cNvPr id="5" name="Content Placeholder 4"/>
          <p:cNvSpPr>
            <a:spLocks noGrp="1"/>
          </p:cNvSpPr>
          <p:nvPr>
            <p:ph idx="1"/>
          </p:nvPr>
        </p:nvSpPr>
        <p:spPr/>
        <p:txBody>
          <a:bodyPr/>
          <a:lstStyle/>
          <a:p>
            <a:r>
              <a:rPr lang="en-US" dirty="0"/>
              <a:t>Code</a:t>
            </a:r>
          </a:p>
        </p:txBody>
      </p:sp>
    </p:spTree>
    <p:extLst>
      <p:ext uri="{BB962C8B-B14F-4D97-AF65-F5344CB8AC3E}">
        <p14:creationId xmlns:p14="http://schemas.microsoft.com/office/powerpoint/2010/main" val="1895725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Text Only with Border</a:t>
            </a:r>
          </a:p>
          <a:p>
            <a:pPr lvl="1"/>
            <a:r>
              <a:rPr lang="en-US" dirty="0"/>
              <a:t>Level 1</a:t>
            </a:r>
          </a:p>
          <a:p>
            <a:pPr lvl="2"/>
            <a:r>
              <a:rPr lang="en-US" dirty="0"/>
              <a:t>Level 2 </a:t>
            </a:r>
          </a:p>
          <a:p>
            <a:pPr lvl="3"/>
            <a:r>
              <a:rPr lang="en-US" dirty="0"/>
              <a:t>Level 3</a:t>
            </a:r>
          </a:p>
        </p:txBody>
      </p:sp>
    </p:spTree>
    <p:extLst>
      <p:ext uri="{BB962C8B-B14F-4D97-AF65-F5344CB8AC3E}">
        <p14:creationId xmlns:p14="http://schemas.microsoft.com/office/powerpoint/2010/main" val="6592849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Text Only (Dark)</a:t>
            </a:r>
          </a:p>
          <a:p>
            <a:pPr lvl="1"/>
            <a:r>
              <a:rPr lang="en-US" dirty="0"/>
              <a:t>Level 1</a:t>
            </a:r>
          </a:p>
          <a:p>
            <a:pPr lvl="2"/>
            <a:r>
              <a:rPr lang="en-US" dirty="0"/>
              <a:t>Level 2</a:t>
            </a:r>
          </a:p>
          <a:p>
            <a:pPr lvl="3"/>
            <a:r>
              <a:rPr lang="en-US" dirty="0"/>
              <a:t>Level 3</a:t>
            </a:r>
          </a:p>
        </p:txBody>
      </p:sp>
    </p:spTree>
    <p:extLst>
      <p:ext uri="{BB962C8B-B14F-4D97-AF65-F5344CB8AC3E}">
        <p14:creationId xmlns:p14="http://schemas.microsoft.com/office/powerpoint/2010/main" val="2094311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Create a GUI?</a:t>
            </a:r>
          </a:p>
        </p:txBody>
      </p:sp>
      <p:sp>
        <p:nvSpPr>
          <p:cNvPr id="4" name="Content Placeholder 3">
            <a:extLst>
              <a:ext uri="{FF2B5EF4-FFF2-40B4-BE49-F238E27FC236}">
                <a16:creationId xmlns:a16="http://schemas.microsoft.com/office/drawing/2014/main" id="{DA97D0C2-2BD0-4E04-835F-EE4D7FCE4C05}"/>
              </a:ext>
            </a:extLst>
          </p:cNvPr>
          <p:cNvSpPr>
            <a:spLocks noGrp="1"/>
          </p:cNvSpPr>
          <p:nvPr>
            <p:ph idx="1"/>
          </p:nvPr>
        </p:nvSpPr>
        <p:spPr/>
        <p:txBody>
          <a:bodyPr/>
          <a:lstStyle/>
          <a:p>
            <a:r>
              <a:rPr lang="en-US" dirty="0"/>
              <a:t>Empower your coworkers</a:t>
            </a:r>
          </a:p>
          <a:p>
            <a:r>
              <a:rPr lang="en-US" dirty="0"/>
              <a:t>Let someone else drive</a:t>
            </a:r>
          </a:p>
          <a:p>
            <a:r>
              <a:rPr lang="en-US" dirty="0"/>
              <a:t>Ensure things are done the right way</a:t>
            </a:r>
          </a:p>
          <a:p>
            <a:r>
              <a:rPr lang="en-US" dirty="0"/>
              <a:t>It’s the right tool for the job</a:t>
            </a:r>
          </a:p>
        </p:txBody>
      </p:sp>
    </p:spTree>
    <p:extLst>
      <p:ext uri="{BB962C8B-B14F-4D97-AF65-F5344CB8AC3E}">
        <p14:creationId xmlns:p14="http://schemas.microsoft.com/office/powerpoint/2010/main" val="5308652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a:t>
            </a:r>
          </a:p>
        </p:txBody>
      </p:sp>
      <p:sp>
        <p:nvSpPr>
          <p:cNvPr id="4" name="Content Placeholder 3"/>
          <p:cNvSpPr>
            <a:spLocks noGrp="1"/>
          </p:cNvSpPr>
          <p:nvPr>
            <p:ph sz="half" idx="1"/>
          </p:nvPr>
        </p:nvSpPr>
        <p:spPr/>
        <p:txBody>
          <a:bodyPr/>
          <a:lstStyle/>
          <a:p>
            <a:r>
              <a:rPr lang="en-US" dirty="0"/>
              <a:t>Text 1</a:t>
            </a:r>
          </a:p>
          <a:p>
            <a:pPr lvl="1"/>
            <a:r>
              <a:rPr lang="en-US" dirty="0"/>
              <a:t>Level 1</a:t>
            </a:r>
          </a:p>
          <a:p>
            <a:pPr lvl="2"/>
            <a:r>
              <a:rPr lang="en-US" dirty="0"/>
              <a:t>Level 2</a:t>
            </a:r>
          </a:p>
          <a:p>
            <a:pPr lvl="3"/>
            <a:r>
              <a:rPr lang="en-US" dirty="0"/>
              <a:t>Level 3</a:t>
            </a:r>
          </a:p>
          <a:p>
            <a:endParaRPr lang="en-US" dirty="0"/>
          </a:p>
        </p:txBody>
      </p:sp>
      <p:sp>
        <p:nvSpPr>
          <p:cNvPr id="5" name="Content Placeholder 4"/>
          <p:cNvSpPr>
            <a:spLocks noGrp="1"/>
          </p:cNvSpPr>
          <p:nvPr>
            <p:ph sz="half" idx="2"/>
          </p:nvPr>
        </p:nvSpPr>
        <p:spPr/>
        <p:txBody>
          <a:bodyPr/>
          <a:lstStyle/>
          <a:p>
            <a:r>
              <a:rPr lang="en-US" dirty="0"/>
              <a:t>Text 2</a:t>
            </a:r>
          </a:p>
          <a:p>
            <a:pPr lvl="1"/>
            <a:r>
              <a:rPr lang="en-US" dirty="0"/>
              <a:t>Level 1</a:t>
            </a:r>
          </a:p>
          <a:p>
            <a:pPr lvl="2"/>
            <a:r>
              <a:rPr lang="en-US" dirty="0"/>
              <a:t>Level 2</a:t>
            </a:r>
          </a:p>
          <a:p>
            <a:pPr lvl="3"/>
            <a:r>
              <a:rPr lang="en-US" dirty="0"/>
              <a:t>Level 3</a:t>
            </a:r>
          </a:p>
          <a:p>
            <a:endParaRPr lang="en-US" dirty="0"/>
          </a:p>
        </p:txBody>
      </p:sp>
    </p:spTree>
    <p:extLst>
      <p:ext uri="{BB962C8B-B14F-4D97-AF65-F5344CB8AC3E}">
        <p14:creationId xmlns:p14="http://schemas.microsoft.com/office/powerpoint/2010/main" val="2554539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t>Section 1</a:t>
            </a:r>
          </a:p>
        </p:txBody>
      </p:sp>
      <p:sp>
        <p:nvSpPr>
          <p:cNvPr id="7" name="Content Placeholder 6"/>
          <p:cNvSpPr>
            <a:spLocks noGrp="1"/>
          </p:cNvSpPr>
          <p:nvPr>
            <p:ph sz="half" idx="2"/>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8" name="Text Placeholder 7"/>
          <p:cNvSpPr>
            <a:spLocks noGrp="1"/>
          </p:cNvSpPr>
          <p:nvPr>
            <p:ph type="body" sz="quarter" idx="3"/>
          </p:nvPr>
        </p:nvSpPr>
        <p:spPr/>
        <p:txBody>
          <a:bodyPr/>
          <a:lstStyle/>
          <a:p>
            <a:r>
              <a:rPr lang="en-US" dirty="0"/>
              <a:t>Section 2</a:t>
            </a:r>
          </a:p>
        </p:txBody>
      </p:sp>
      <p:sp>
        <p:nvSpPr>
          <p:cNvPr id="9" name="Content Placeholder 8"/>
          <p:cNvSpPr>
            <a:spLocks noGrp="1"/>
          </p:cNvSpPr>
          <p:nvPr>
            <p:ph sz="quarter" idx="4"/>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5" name="Title 4"/>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30034550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Demo Title</a:t>
            </a:r>
          </a:p>
        </p:txBody>
      </p:sp>
    </p:spTree>
    <p:extLst>
      <p:ext uri="{BB962C8B-B14F-4D97-AF65-F5344CB8AC3E}">
        <p14:creationId xmlns:p14="http://schemas.microsoft.com/office/powerpoint/2010/main" val="3216050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458" y="453313"/>
            <a:ext cx="457200" cy="4572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229" y="453399"/>
            <a:ext cx="457200" cy="4572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453399"/>
            <a:ext cx="457200" cy="457200"/>
          </a:xfrm>
          <a:prstGeom prst="rect">
            <a:avLst/>
          </a:prstGeom>
        </p:spPr>
      </p:pic>
      <p:pic>
        <p:nvPicPr>
          <p:cNvPr id="15" name="Picture 1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3629" y="1070428"/>
            <a:ext cx="1219200" cy="1219200"/>
          </a:xfrm>
          <a:prstGeom prst="rect">
            <a:avLst/>
          </a:prstGeom>
        </p:spPr>
      </p:pic>
      <p:pic>
        <p:nvPicPr>
          <p:cNvPr id="279" name="Picture 278"/>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950029" y="1070428"/>
            <a:ext cx="1219200" cy="1219200"/>
          </a:xfrm>
          <a:prstGeom prst="rect">
            <a:avLst/>
          </a:prstGeom>
        </p:spPr>
      </p:pic>
      <p:pic>
        <p:nvPicPr>
          <p:cNvPr id="280" name="Picture 279"/>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26829" y="1070428"/>
            <a:ext cx="1219200" cy="1219200"/>
          </a:xfrm>
          <a:prstGeom prst="rect">
            <a:avLst/>
          </a:prstGeom>
        </p:spPr>
      </p:pic>
      <p:pic>
        <p:nvPicPr>
          <p:cNvPr id="281" name="Picture 280"/>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5596429" y="1107999"/>
            <a:ext cx="1219200" cy="1219200"/>
          </a:xfrm>
          <a:prstGeom prst="rect">
            <a:avLst/>
          </a:prstGeom>
        </p:spPr>
      </p:pic>
      <p:pic>
        <p:nvPicPr>
          <p:cNvPr id="282" name="Picture 281"/>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4273229" y="1070428"/>
            <a:ext cx="1219200" cy="1219200"/>
          </a:xfrm>
          <a:prstGeom prst="rect">
            <a:avLst/>
          </a:prstGeom>
        </p:spPr>
      </p:pic>
      <p:pic>
        <p:nvPicPr>
          <p:cNvPr id="283" name="Picture 282"/>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6919629" y="1107999"/>
            <a:ext cx="1219200" cy="1219200"/>
          </a:xfrm>
          <a:prstGeom prst="rect">
            <a:avLst/>
          </a:prstGeom>
        </p:spPr>
      </p:pic>
      <p:pic>
        <p:nvPicPr>
          <p:cNvPr id="284" name="Picture 283"/>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9105600" y="1070428"/>
            <a:ext cx="1219200" cy="1219200"/>
          </a:xfrm>
          <a:prstGeom prst="rect">
            <a:avLst/>
          </a:prstGeom>
        </p:spPr>
      </p:pic>
      <p:pic>
        <p:nvPicPr>
          <p:cNvPr id="285" name="Picture 284"/>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7988286" y="1070428"/>
            <a:ext cx="1219200" cy="1219200"/>
          </a:xfrm>
          <a:prstGeom prst="rect">
            <a:avLst/>
          </a:prstGeom>
        </p:spPr>
      </p:pic>
      <p:pic>
        <p:nvPicPr>
          <p:cNvPr id="286" name="Picture 285"/>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03629" y="2185742"/>
            <a:ext cx="1219200" cy="1219200"/>
          </a:xfrm>
          <a:prstGeom prst="rect">
            <a:avLst/>
          </a:prstGeom>
        </p:spPr>
      </p:pic>
      <p:pic>
        <p:nvPicPr>
          <p:cNvPr id="287" name="Picture 286"/>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10484143" y="1070428"/>
            <a:ext cx="1219200" cy="1219200"/>
          </a:xfrm>
          <a:prstGeom prst="rect">
            <a:avLst/>
          </a:prstGeom>
        </p:spPr>
      </p:pic>
      <p:pic>
        <p:nvPicPr>
          <p:cNvPr id="288" name="Picture 287"/>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2923629" y="2421599"/>
            <a:ext cx="1219200" cy="1219200"/>
          </a:xfrm>
          <a:prstGeom prst="rect">
            <a:avLst/>
          </a:prstGeom>
        </p:spPr>
      </p:pic>
      <p:pic>
        <p:nvPicPr>
          <p:cNvPr id="289" name="Picture 288"/>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4273229" y="2454485"/>
            <a:ext cx="1219200" cy="1219200"/>
          </a:xfrm>
          <a:prstGeom prst="rect">
            <a:avLst/>
          </a:prstGeom>
        </p:spPr>
      </p:pic>
      <p:pic>
        <p:nvPicPr>
          <p:cNvPr id="290" name="Picture 289"/>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704429" y="2421599"/>
            <a:ext cx="1219200" cy="1219200"/>
          </a:xfrm>
          <a:prstGeom prst="rect">
            <a:avLst/>
          </a:prstGeom>
        </p:spPr>
      </p:pic>
      <p:pic>
        <p:nvPicPr>
          <p:cNvPr id="291" name="Picture 290"/>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6976800" y="2439628"/>
            <a:ext cx="1219200" cy="1219200"/>
          </a:xfrm>
          <a:prstGeom prst="rect">
            <a:avLst/>
          </a:prstGeom>
        </p:spPr>
      </p:pic>
      <p:pic>
        <p:nvPicPr>
          <p:cNvPr id="292" name="Picture 291"/>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5622829" y="2454485"/>
            <a:ext cx="1219200" cy="1219200"/>
          </a:xfrm>
          <a:prstGeom prst="rect">
            <a:avLst/>
          </a:prstGeom>
        </p:spPr>
      </p:pic>
      <p:pic>
        <p:nvPicPr>
          <p:cNvPr id="293" name="Picture 292"/>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8336400" y="2534314"/>
            <a:ext cx="1219200" cy="1219200"/>
          </a:xfrm>
          <a:prstGeom prst="rect">
            <a:avLst/>
          </a:prstGeom>
        </p:spPr>
      </p:pic>
      <p:pic>
        <p:nvPicPr>
          <p:cNvPr id="294" name="Picture 293"/>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522829" y="3910656"/>
            <a:ext cx="1219200" cy="1219200"/>
          </a:xfrm>
          <a:prstGeom prst="rect">
            <a:avLst/>
          </a:prstGeom>
        </p:spPr>
      </p:pic>
      <p:pic>
        <p:nvPicPr>
          <p:cNvPr id="295" name="Picture 294"/>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303629" y="4021971"/>
            <a:ext cx="1219200" cy="1219200"/>
          </a:xfrm>
          <a:prstGeom prst="rect">
            <a:avLst/>
          </a:prstGeom>
        </p:spPr>
      </p:pic>
      <p:pic>
        <p:nvPicPr>
          <p:cNvPr id="296" name="Picture 295"/>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762315" y="2534314"/>
            <a:ext cx="1219200" cy="1219200"/>
          </a:xfrm>
          <a:prstGeom prst="rect">
            <a:avLst/>
          </a:prstGeom>
        </p:spPr>
      </p:pic>
      <p:pic>
        <p:nvPicPr>
          <p:cNvPr id="297" name="Picture 296"/>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5998771" y="4004171"/>
            <a:ext cx="1219200" cy="1219200"/>
          </a:xfrm>
          <a:prstGeom prst="rect">
            <a:avLst/>
          </a:prstGeom>
        </p:spPr>
      </p:pic>
      <p:pic>
        <p:nvPicPr>
          <p:cNvPr id="298" name="Picture 297"/>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4526400" y="4021971"/>
            <a:ext cx="1219200" cy="1219200"/>
          </a:xfrm>
          <a:prstGeom prst="rect">
            <a:avLst/>
          </a:prstGeom>
        </p:spPr>
      </p:pic>
      <p:pic>
        <p:nvPicPr>
          <p:cNvPr id="299" name="Picture 298"/>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3054029" y="4021971"/>
            <a:ext cx="1219200" cy="1219200"/>
          </a:xfrm>
          <a:prstGeom prst="rect">
            <a:avLst/>
          </a:prstGeom>
        </p:spPr>
      </p:pic>
      <p:pic>
        <p:nvPicPr>
          <p:cNvPr id="300" name="Picture 299"/>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221542" y="4145971"/>
            <a:ext cx="1219200" cy="1219200"/>
          </a:xfrm>
          <a:prstGeom prst="rect">
            <a:avLst/>
          </a:prstGeom>
        </p:spPr>
      </p:pic>
      <p:pic>
        <p:nvPicPr>
          <p:cNvPr id="301" name="Picture 300"/>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8858971" y="4120114"/>
            <a:ext cx="1219200" cy="1219200"/>
          </a:xfrm>
          <a:prstGeom prst="rect">
            <a:avLst/>
          </a:prstGeom>
        </p:spPr>
      </p:pic>
      <p:pic>
        <p:nvPicPr>
          <p:cNvPr id="302" name="Picture 301"/>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7471142" y="4120114"/>
            <a:ext cx="1219200" cy="1219200"/>
          </a:xfrm>
          <a:prstGeom prst="rect">
            <a:avLst/>
          </a:prstGeom>
        </p:spPr>
      </p:pic>
    </p:spTree>
    <p:extLst>
      <p:ext uri="{BB962C8B-B14F-4D97-AF65-F5344CB8AC3E}">
        <p14:creationId xmlns:p14="http://schemas.microsoft.com/office/powerpoint/2010/main" val="2451305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22686" y="250829"/>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841371" y="306486"/>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360056" y="250829"/>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4878741" y="249715"/>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7736400" y="249715"/>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6396057" y="249715"/>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22686" y="1525686"/>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0229" y="275315"/>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460572" y="306486"/>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179485" y="1494515"/>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1841371" y="1525686"/>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4728943" y="1468915"/>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7809086" y="1525686"/>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6376800" y="1525686"/>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9237900" y="1525686"/>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404571" y="1519943"/>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841371" y="3030143"/>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322686" y="3030143"/>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4728943" y="3030143"/>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3338570" y="3030143"/>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835343" y="4534600"/>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322686" y="4534600"/>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6376800" y="3162943"/>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404571" y="3109800"/>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3338570" y="4534600"/>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4831171" y="4560286"/>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9028286" y="4560286"/>
            <a:ext cx="1219200" cy="1219200"/>
          </a:xfrm>
          <a:prstGeom prst="rect">
            <a:avLst/>
          </a:prstGeom>
        </p:spPr>
      </p:pic>
      <p:pic>
        <p:nvPicPr>
          <p:cNvPr id="29" name="Picture 28"/>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955600" y="3315400"/>
            <a:ext cx="1219200" cy="1219200"/>
          </a:xfrm>
          <a:prstGeom prst="rect">
            <a:avLst/>
          </a:prstGeom>
        </p:spPr>
      </p:pic>
      <p:pic>
        <p:nvPicPr>
          <p:cNvPr id="30" name="Picture 29"/>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10457100" y="4534600"/>
            <a:ext cx="1219200" cy="1219200"/>
          </a:xfrm>
          <a:prstGeom prst="rect">
            <a:avLst/>
          </a:prstGeom>
        </p:spPr>
      </p:pic>
    </p:spTree>
    <p:extLst>
      <p:ext uri="{BB962C8B-B14F-4D97-AF65-F5344CB8AC3E}">
        <p14:creationId xmlns:p14="http://schemas.microsoft.com/office/powerpoint/2010/main" val="8236579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30628" y="359229"/>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94399" y="4550571"/>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4399" y="3153457"/>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4399" y="1756343"/>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652285" y="359229"/>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52285" y="1756343"/>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52285" y="4550571"/>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613599" y="3153457"/>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173942" y="1813229"/>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173942" y="359229"/>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98342" y="3153457"/>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157485" y="4607457"/>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4695599" y="1756343"/>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4727399" y="360686"/>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6280856" y="359229"/>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4783085" y="3247857"/>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4826685" y="4643514"/>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6280856" y="3247857"/>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6217256" y="1813229"/>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804999" y="1938286"/>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804999" y="412829"/>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6280856" y="4607457"/>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324170" y="412829"/>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7778627" y="3247857"/>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7804999" y="4683628"/>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9392742" y="3247857"/>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9392742" y="1813229"/>
            <a:ext cx="1219200" cy="1219200"/>
          </a:xfrm>
          <a:prstGeom prst="rect">
            <a:avLst/>
          </a:prstGeom>
        </p:spPr>
      </p:pic>
    </p:spTree>
    <p:extLst>
      <p:ext uri="{BB962C8B-B14F-4D97-AF65-F5344CB8AC3E}">
        <p14:creationId xmlns:p14="http://schemas.microsoft.com/office/powerpoint/2010/main" val="3126433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643486" y="520286"/>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54401" y="3364486"/>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571600" y="4830522"/>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286800" y="4852844"/>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155658" y="3397482"/>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303086" y="1959441"/>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303086" y="521400"/>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878400" y="4868530"/>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907314" y="3421143"/>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907314" y="1750200"/>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4074799" y="371400"/>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5554400" y="4868530"/>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554400" y="3364486"/>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54400" y="1750200"/>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734399" y="361800"/>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228400" y="4868530"/>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8984800" y="4872758"/>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0576400" y="4872758"/>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337714" y="3421143"/>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37714" y="1791156"/>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37714" y="435085"/>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953200" y="3384857"/>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984800" y="1816042"/>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683085" y="3400200"/>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8984800" y="326114"/>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504000" y="1927642"/>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504000" y="314828"/>
            <a:ext cx="1219200" cy="1219200"/>
          </a:xfrm>
          <a:prstGeom prst="rect">
            <a:avLst/>
          </a:prstGeom>
        </p:spPr>
      </p:pic>
    </p:spTree>
    <p:extLst>
      <p:ext uri="{BB962C8B-B14F-4D97-AF65-F5344CB8AC3E}">
        <p14:creationId xmlns:p14="http://schemas.microsoft.com/office/powerpoint/2010/main" val="3994542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66914" y="286715"/>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66914" y="4395429"/>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66914" y="3069944"/>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54057" y="1744459"/>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114343" y="1662173"/>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14343" y="286715"/>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114343" y="3037631"/>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873029" y="286715"/>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40743" y="4414490"/>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733828" y="4505915"/>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873029" y="1636715"/>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99200" y="3136715"/>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7286457" y="286715"/>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634543" y="1636715"/>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10680457" y="3202203"/>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9215543" y="1744459"/>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396057" y="1805915"/>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9167543" y="286715"/>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0680457" y="1744459"/>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0680457" y="286715"/>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96057" y="3202203"/>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285314" y="3202203"/>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7396057" y="4665515"/>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9279343" y="4665515"/>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694114" y="4665515"/>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5634543" y="3176229"/>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5634543" y="286715"/>
            <a:ext cx="1219200" cy="1219200"/>
          </a:xfrm>
          <a:prstGeom prst="rect">
            <a:avLst/>
          </a:prstGeom>
        </p:spPr>
      </p:pic>
    </p:spTree>
    <p:extLst>
      <p:ext uri="{BB962C8B-B14F-4D97-AF65-F5344CB8AC3E}">
        <p14:creationId xmlns:p14="http://schemas.microsoft.com/office/powerpoint/2010/main" val="3324423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066300" y="4482743"/>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544387" y="3100200"/>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959644" y="3077257"/>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20687" y="3077257"/>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2087" y="4629000"/>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59644" y="1565771"/>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652987" y="4539457"/>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066300" y="346571"/>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5317644" y="358887"/>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638644" y="1685343"/>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638644" y="368315"/>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5317644" y="4609800"/>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317644" y="1823228"/>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317644" y="3208114"/>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7078800" y="368315"/>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129600" y="1793142"/>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29600" y="3320257"/>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192200" y="4609800"/>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8757800" y="466143"/>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736429" y="3349857"/>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8786400" y="1865429"/>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729630" y="4750200"/>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10436800" y="3320257"/>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525357" y="1988914"/>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436800" y="466143"/>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249658" y="1685343"/>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249658" y="325857"/>
            <a:ext cx="1219200" cy="1219200"/>
          </a:xfrm>
          <a:prstGeom prst="rect">
            <a:avLst/>
          </a:prstGeom>
        </p:spPr>
      </p:pic>
    </p:spTree>
    <p:extLst>
      <p:ext uri="{BB962C8B-B14F-4D97-AF65-F5344CB8AC3E}">
        <p14:creationId xmlns:p14="http://schemas.microsoft.com/office/powerpoint/2010/main" val="4381525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97543" y="293914"/>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97543" y="1670372"/>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75086" y="4580546"/>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55657" y="3046830"/>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065943" y="219000"/>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065943" y="3100200"/>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974058" y="1670372"/>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030971" y="4594343"/>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34343" y="219000"/>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939743" y="4580546"/>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894857" y="1708115"/>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941886" y="3046830"/>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571372" y="1767343"/>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602743" y="293914"/>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571372" y="3240772"/>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117200" y="388543"/>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211944" y="1819487"/>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5624857" y="4609800"/>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284514" y="3295545"/>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09971" y="4675172"/>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8636400" y="399829"/>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10392629" y="488915"/>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731257" y="1827630"/>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784057" y="4774428"/>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396399" y="3390600"/>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349658" y="2076345"/>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8773943" y="3438915"/>
            <a:ext cx="1219200" cy="1219200"/>
          </a:xfrm>
          <a:prstGeom prst="rect">
            <a:avLst/>
          </a:prstGeom>
        </p:spPr>
      </p:pic>
    </p:spTree>
    <p:extLst>
      <p:ext uri="{BB962C8B-B14F-4D97-AF65-F5344CB8AC3E}">
        <p14:creationId xmlns:p14="http://schemas.microsoft.com/office/powerpoint/2010/main" val="214978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Repeatable Process!</a:t>
            </a:r>
          </a:p>
        </p:txBody>
      </p:sp>
      <p:sp>
        <p:nvSpPr>
          <p:cNvPr id="4" name="Content Placeholder 3">
            <a:extLst>
              <a:ext uri="{FF2B5EF4-FFF2-40B4-BE49-F238E27FC236}">
                <a16:creationId xmlns:a16="http://schemas.microsoft.com/office/drawing/2014/main" id="{DA97D0C2-2BD0-4E04-835F-EE4D7FCE4C05}"/>
              </a:ext>
            </a:extLst>
          </p:cNvPr>
          <p:cNvSpPr>
            <a:spLocks noGrp="1"/>
          </p:cNvSpPr>
          <p:nvPr>
            <p:ph idx="1"/>
          </p:nvPr>
        </p:nvSpPr>
        <p:spPr/>
        <p:txBody>
          <a:bodyPr/>
          <a:lstStyle/>
          <a:p>
            <a:r>
              <a:rPr lang="en-US" dirty="0"/>
              <a:t>Common ‘First-GUI’ Ideas</a:t>
            </a:r>
          </a:p>
          <a:p>
            <a:pPr lvl="1"/>
            <a:r>
              <a:rPr lang="en-US" dirty="0"/>
              <a:t>Password Resets</a:t>
            </a:r>
          </a:p>
          <a:p>
            <a:pPr lvl="1"/>
            <a:r>
              <a:rPr lang="en-US" dirty="0"/>
              <a:t>Provision new users</a:t>
            </a:r>
          </a:p>
          <a:p>
            <a:pPr lvl="1"/>
            <a:r>
              <a:rPr lang="en-US" dirty="0"/>
              <a:t>Babysitting tasks</a:t>
            </a:r>
          </a:p>
          <a:p>
            <a:pPr lvl="1"/>
            <a:r>
              <a:rPr lang="en-US" dirty="0"/>
              <a:t>Setting a computer name in OSD Task Sequence</a:t>
            </a:r>
          </a:p>
        </p:txBody>
      </p:sp>
    </p:spTree>
    <p:extLst>
      <p:ext uri="{BB962C8B-B14F-4D97-AF65-F5344CB8AC3E}">
        <p14:creationId xmlns:p14="http://schemas.microsoft.com/office/powerpoint/2010/main" val="3778135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04800" y="373743"/>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04800" y="2022400"/>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04800" y="3400200"/>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4800" y="4779000"/>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942572" y="373743"/>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020000" y="1907514"/>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838629" y="3400200"/>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976400" y="4787771"/>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580515" y="2022400"/>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580515" y="373743"/>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517486" y="3400200"/>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580515" y="4742285"/>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476972" y="3584256"/>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476972" y="458658"/>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476972" y="2021457"/>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476972" y="4909800"/>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291771" y="505572"/>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373429" y="2021457"/>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496971" y="4953456"/>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57257" y="3584256"/>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9106570" y="505572"/>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106570" y="2021457"/>
            <a:ext cx="1219200" cy="1219200"/>
          </a:xfrm>
          <a:prstGeom prst="rect">
            <a:avLst/>
          </a:prstGeom>
        </p:spPr>
      </p:pic>
    </p:spTree>
    <p:extLst>
      <p:ext uri="{BB962C8B-B14F-4D97-AF65-F5344CB8AC3E}">
        <p14:creationId xmlns:p14="http://schemas.microsoft.com/office/powerpoint/2010/main" val="35554701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4100286" y="3807714"/>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281228" y="3807714"/>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392514" y="2715457"/>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392514" y="1496257"/>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392514" y="277057"/>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95257" y="3874257"/>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95257" y="2601800"/>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95257" y="1435857"/>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98514" y="216657"/>
            <a:ext cx="1219200" cy="1219200"/>
          </a:xfrm>
          <a:prstGeom prst="rect">
            <a:avLst/>
          </a:prstGeom>
        </p:spPr>
      </p:pic>
      <p:pic>
        <p:nvPicPr>
          <p:cNvPr id="11" name="Picture 10"/>
          <p:cNvPicPr>
            <a:picLocks noChangeAspect="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20058" y="331344"/>
            <a:ext cx="512108" cy="774259"/>
          </a:xfrm>
          <a:prstGeom prst="rect">
            <a:avLst/>
          </a:prstGeom>
        </p:spPr>
      </p:pic>
      <p:pic>
        <p:nvPicPr>
          <p:cNvPr id="12" name="Picture 11"/>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98753" y="336487"/>
            <a:ext cx="542591" cy="804742"/>
          </a:xfrm>
          <a:prstGeom prst="rect">
            <a:avLst/>
          </a:prstGeom>
        </p:spPr>
      </p:pic>
      <p:pic>
        <p:nvPicPr>
          <p:cNvPr id="13" name="Picture 12"/>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57454" y="339349"/>
            <a:ext cx="859611" cy="731583"/>
          </a:xfrm>
          <a:prstGeom prst="rect">
            <a:avLst/>
          </a:prstGeom>
        </p:spPr>
      </p:pic>
      <p:pic>
        <p:nvPicPr>
          <p:cNvPr id="14" name="Picture 13"/>
          <p:cNvPicPr>
            <a:picLocks noChangeAspect="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73809" y="277057"/>
            <a:ext cx="1194920" cy="792549"/>
          </a:xfrm>
          <a:prstGeom prst="rect">
            <a:avLst/>
          </a:prstGeom>
        </p:spPr>
      </p:pic>
      <p:pic>
        <p:nvPicPr>
          <p:cNvPr id="15" name="Picture 14"/>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7455" y="273695"/>
            <a:ext cx="938865" cy="938865"/>
          </a:xfrm>
          <a:prstGeom prst="rect">
            <a:avLst/>
          </a:prstGeom>
        </p:spPr>
      </p:pic>
      <p:pic>
        <p:nvPicPr>
          <p:cNvPr id="16" name="Picture 15"/>
          <p:cNvPicPr>
            <a:picLocks noChangeAspect="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09543" y="342916"/>
            <a:ext cx="408467" cy="755970"/>
          </a:xfrm>
          <a:prstGeom prst="rect">
            <a:avLst/>
          </a:prstGeom>
        </p:spPr>
      </p:pic>
    </p:spTree>
    <p:extLst>
      <p:ext uri="{BB962C8B-B14F-4D97-AF65-F5344CB8AC3E}">
        <p14:creationId xmlns:p14="http://schemas.microsoft.com/office/powerpoint/2010/main" val="3152775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Repeatable Process!</a:t>
            </a:r>
          </a:p>
        </p:txBody>
      </p:sp>
      <p:pic>
        <p:nvPicPr>
          <p:cNvPr id="7" name="Content Placeholder 6">
            <a:extLst>
              <a:ext uri="{FF2B5EF4-FFF2-40B4-BE49-F238E27FC236}">
                <a16:creationId xmlns:a16="http://schemas.microsoft.com/office/drawing/2014/main" id="{BADF12CB-2295-435A-8957-672622D0CD52}"/>
              </a:ext>
            </a:extLst>
          </p:cNvPr>
          <p:cNvPicPr>
            <a:picLocks noGrp="1" noChangeAspect="1"/>
          </p:cNvPicPr>
          <p:nvPr>
            <p:ph idx="1"/>
          </p:nvPr>
        </p:nvPicPr>
        <p:blipFill>
          <a:blip r:embed="rId3"/>
          <a:stretch>
            <a:fillRect/>
          </a:stretch>
        </p:blipFill>
        <p:spPr>
          <a:xfrm>
            <a:off x="2253793" y="1257300"/>
            <a:ext cx="7684413" cy="4800600"/>
          </a:xfrm>
          <a:prstGeom prst="rect">
            <a:avLst/>
          </a:prstGeom>
        </p:spPr>
      </p:pic>
    </p:spTree>
    <p:extLst>
      <p:ext uri="{BB962C8B-B14F-4D97-AF65-F5344CB8AC3E}">
        <p14:creationId xmlns:p14="http://schemas.microsoft.com/office/powerpoint/2010/main" val="3835791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Repeatable Process!</a:t>
            </a:r>
          </a:p>
        </p:txBody>
      </p:sp>
      <p:pic>
        <p:nvPicPr>
          <p:cNvPr id="6" name="Content Placeholder 5">
            <a:extLst>
              <a:ext uri="{FF2B5EF4-FFF2-40B4-BE49-F238E27FC236}">
                <a16:creationId xmlns:a16="http://schemas.microsoft.com/office/drawing/2014/main" id="{FC8A5767-D7BA-48F5-BB99-6B1DF131495D}"/>
              </a:ext>
            </a:extLst>
          </p:cNvPr>
          <p:cNvPicPr>
            <a:picLocks noGrp="1" noChangeAspect="1"/>
          </p:cNvPicPr>
          <p:nvPr>
            <p:ph idx="1"/>
          </p:nvPr>
        </p:nvPicPr>
        <p:blipFill>
          <a:blip r:embed="rId3"/>
          <a:stretch>
            <a:fillRect/>
          </a:stretch>
        </p:blipFill>
        <p:spPr>
          <a:xfrm>
            <a:off x="2308093" y="1257300"/>
            <a:ext cx="7575813" cy="4800600"/>
          </a:xfrm>
          <a:prstGeom prst="rect">
            <a:avLst/>
          </a:prstGeom>
        </p:spPr>
      </p:pic>
    </p:spTree>
    <p:extLst>
      <p:ext uri="{BB962C8B-B14F-4D97-AF65-F5344CB8AC3E}">
        <p14:creationId xmlns:p14="http://schemas.microsoft.com/office/powerpoint/2010/main" val="729383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 of Hands</a:t>
            </a:r>
          </a:p>
        </p:txBody>
      </p:sp>
      <p:sp>
        <p:nvSpPr>
          <p:cNvPr id="7" name="Content Placeholder 6">
            <a:extLst>
              <a:ext uri="{FF2B5EF4-FFF2-40B4-BE49-F238E27FC236}">
                <a16:creationId xmlns:a16="http://schemas.microsoft.com/office/drawing/2014/main" id="{3C26EE81-5D4E-411A-B745-74D69A61DF0B}"/>
              </a:ext>
            </a:extLst>
          </p:cNvPr>
          <p:cNvSpPr>
            <a:spLocks noGrp="1"/>
          </p:cNvSpPr>
          <p:nvPr>
            <p:ph idx="1"/>
          </p:nvPr>
        </p:nvSpPr>
        <p:spPr/>
        <p:txBody>
          <a:bodyPr/>
          <a:lstStyle/>
          <a:p>
            <a:r>
              <a:rPr lang="en-US" dirty="0"/>
              <a:t>Built a GUI in PowerShell?</a:t>
            </a:r>
          </a:p>
          <a:p>
            <a:r>
              <a:rPr lang="en-US" dirty="0"/>
              <a:t>Familiar with WinForms (the </a:t>
            </a:r>
            <a:r>
              <a:rPr lang="en-US" dirty="0" err="1"/>
              <a:t>Sapien</a:t>
            </a:r>
            <a:r>
              <a:rPr lang="en-US" dirty="0"/>
              <a:t> GUI method)?</a:t>
            </a:r>
          </a:p>
          <a:p>
            <a:r>
              <a:rPr lang="en-US" dirty="0"/>
              <a:t>Familiar with WPF?</a:t>
            </a:r>
          </a:p>
          <a:p>
            <a:r>
              <a:rPr lang="en-US" dirty="0"/>
              <a:t>Expert Level WPF Knowledge?</a:t>
            </a:r>
          </a:p>
          <a:p>
            <a:endParaRPr lang="en-US" dirty="0"/>
          </a:p>
        </p:txBody>
      </p:sp>
    </p:spTree>
    <p:extLst>
      <p:ext uri="{BB962C8B-B14F-4D97-AF65-F5344CB8AC3E}">
        <p14:creationId xmlns:p14="http://schemas.microsoft.com/office/powerpoint/2010/main" val="1166052739"/>
      </p:ext>
    </p:extLst>
  </p:cSld>
  <p:clrMapOvr>
    <a:masterClrMapping/>
  </p:clrMapOvr>
</p:sld>
</file>

<file path=ppt/theme/theme1.xml><?xml version="1.0" encoding="utf-8"?>
<a:theme xmlns:a="http://schemas.openxmlformats.org/drawingml/2006/main" name="Slice">
  <a:themeElements>
    <a:clrScheme name="Custom 4">
      <a:dk1>
        <a:srgbClr val="0C0C0C"/>
      </a:dk1>
      <a:lt1>
        <a:srgbClr val="FFFFFF"/>
      </a:lt1>
      <a:dk2>
        <a:srgbClr val="22661B"/>
      </a:dk2>
      <a:lt2>
        <a:srgbClr val="FB1E29"/>
      </a:lt2>
      <a:accent1>
        <a:srgbClr val="E31B25"/>
      </a:accent1>
      <a:accent2>
        <a:srgbClr val="FFC61F"/>
      </a:accent2>
      <a:accent3>
        <a:srgbClr val="363AD9"/>
      </a:accent3>
      <a:accent4>
        <a:srgbClr val="2FE81C"/>
      </a:accent4>
      <a:accent5>
        <a:srgbClr val="6E2BD7"/>
      </a:accent5>
      <a:accent6>
        <a:srgbClr val="282A79"/>
      </a:accent6>
      <a:hlink>
        <a:srgbClr val="A5A5A5"/>
      </a:hlink>
      <a:folHlink>
        <a:srgbClr val="A5A5A5"/>
      </a:folHlink>
    </a:clrScheme>
    <a:fontScheme name="MMS 2017">
      <a:majorFont>
        <a:latin typeface="Segoe UI Semibold"/>
        <a:ea typeface=""/>
        <a:cs typeface=""/>
      </a:majorFont>
      <a:minorFont>
        <a:latin typeface="Segoe UI"/>
        <a:ea typeface=""/>
        <a:cs typeface=""/>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Presentation1" id="{C67C035E-9B1C-4484-A318-BE092AC5521E}" vid="{0A64C0E4-2D7C-40A0-8AD9-465A964F5F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6787FB9552CF40BFF026EAAC52FBCA" ma:contentTypeVersion="11" ma:contentTypeDescription="Create a new document." ma:contentTypeScope="" ma:versionID="2ed11b2951b71aca28e6ba8b18805bb0">
  <xsd:schema xmlns:xsd="http://www.w3.org/2001/XMLSchema" xmlns:xs="http://www.w3.org/2001/XMLSchema" xmlns:p="http://schemas.microsoft.com/office/2006/metadata/properties" xmlns:ns2="0f628621-369a-46c7-83bd-de17ca407533" xmlns:ns3="994c1987-0261-432a-b2ef-a9da39f1b5e2" targetNamespace="http://schemas.microsoft.com/office/2006/metadata/properties" ma:root="true" ma:fieldsID="86e9b361b53a3abe9d7febc1e69b8376" ns2:_="" ns3:_="">
    <xsd:import namespace="0f628621-369a-46c7-83bd-de17ca407533"/>
    <xsd:import namespace="994c1987-0261-432a-b2ef-a9da39f1b5e2"/>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628621-369a-46c7-83bd-de17ca40753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94c1987-0261-432a-b2ef-a9da39f1b5e2"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F96CB3-579C-4369-8AB2-D91B353AC245}">
  <ds:schemaRefs>
    <ds:schemaRef ds:uri="http://purl.org/dc/terms/"/>
    <ds:schemaRef ds:uri="http://www.w3.org/XML/1998/namespace"/>
    <ds:schemaRef ds:uri="http://purl.org/dc/elements/1.1/"/>
    <ds:schemaRef ds:uri="http://schemas.openxmlformats.org/package/2006/metadata/core-properties"/>
    <ds:schemaRef ds:uri="994c1987-0261-432a-b2ef-a9da39f1b5e2"/>
    <ds:schemaRef ds:uri="http://schemas.microsoft.com/office/2006/documentManagement/types"/>
    <ds:schemaRef ds:uri="http://purl.org/dc/dcmitype/"/>
    <ds:schemaRef ds:uri="http://schemas.microsoft.com/office/infopath/2007/PartnerControls"/>
    <ds:schemaRef ds:uri="0f628621-369a-46c7-83bd-de17ca407533"/>
    <ds:schemaRef ds:uri="http://schemas.microsoft.com/office/2006/metadata/properties"/>
  </ds:schemaRefs>
</ds:datastoreItem>
</file>

<file path=customXml/itemProps2.xml><?xml version="1.0" encoding="utf-8"?>
<ds:datastoreItem xmlns:ds="http://schemas.openxmlformats.org/officeDocument/2006/customXml" ds:itemID="{8F9099B0-B9E3-45A6-848D-7EA25626C078}">
  <ds:schemaRefs>
    <ds:schemaRef ds:uri="http://schemas.microsoft.com/sharepoint/v3/contenttype/forms"/>
  </ds:schemaRefs>
</ds:datastoreItem>
</file>

<file path=customXml/itemProps3.xml><?xml version="1.0" encoding="utf-8"?>
<ds:datastoreItem xmlns:ds="http://schemas.openxmlformats.org/officeDocument/2006/customXml" ds:itemID="{43542BB8-022C-40FE-A268-491142681E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628621-369a-46c7-83bd-de17ca407533"/>
    <ds:schemaRef ds:uri="994c1987-0261-432a-b2ef-a9da39f1b5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MMSJazz</Template>
  <TotalTime>397</TotalTime>
  <Words>3306</Words>
  <Application>Microsoft Office PowerPoint</Application>
  <PresentationFormat>Widescreen</PresentationFormat>
  <Paragraphs>403</Paragraphs>
  <Slides>61</Slides>
  <Notes>37</Notes>
  <HiddenSlides>23</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Calibri</vt:lpstr>
      <vt:lpstr>Consolas</vt:lpstr>
      <vt:lpstr>Courier New</vt:lpstr>
      <vt:lpstr>Segoe UI</vt:lpstr>
      <vt:lpstr>Segoe UI Light</vt:lpstr>
      <vt:lpstr>Segoe UI Semibold</vt:lpstr>
      <vt:lpstr>Wingdings</vt:lpstr>
      <vt:lpstr>Wingdings 3</vt:lpstr>
      <vt:lpstr>Slice</vt:lpstr>
      <vt:lpstr>PowerPoint Presentation</vt:lpstr>
      <vt:lpstr>PowerPoint Presentation</vt:lpstr>
      <vt:lpstr>What the wpf?</vt:lpstr>
      <vt:lpstr>Why Create A Gui?</vt:lpstr>
      <vt:lpstr>Why Create a GUI?</vt:lpstr>
      <vt:lpstr>A Repeatable Process!</vt:lpstr>
      <vt:lpstr>A Repeatable Process!</vt:lpstr>
      <vt:lpstr>A Repeatable Process!</vt:lpstr>
      <vt:lpstr>Show of Hands</vt:lpstr>
      <vt:lpstr>By The End Of This Session</vt:lpstr>
      <vt:lpstr>Basics of WPF</vt:lpstr>
      <vt:lpstr>WPF Overview</vt:lpstr>
      <vt:lpstr>XAML Structure</vt:lpstr>
      <vt:lpstr>Good Bad Layout Hygiene</vt:lpstr>
      <vt:lpstr>Good Layout Hygiene</vt:lpstr>
      <vt:lpstr>Creating WPF Dialogs in PowerShell Using Objects</vt:lpstr>
      <vt:lpstr>PowerPoint Presentation</vt:lpstr>
      <vt:lpstr>Structuring Your PowerShell</vt:lpstr>
      <vt:lpstr>Add The Framework(s)</vt:lpstr>
      <vt:lpstr>Structuring Your PowerShell</vt:lpstr>
      <vt:lpstr>Create Your Objects</vt:lpstr>
      <vt:lpstr>Structuring Your PowerShell</vt:lpstr>
      <vt:lpstr>Add Your Children</vt:lpstr>
      <vt:lpstr>Structuring Your PowerShell</vt:lpstr>
      <vt:lpstr>Add Your Events</vt:lpstr>
      <vt:lpstr>Structuring Your PowerShell</vt:lpstr>
      <vt:lpstr>Show Your Dialog</vt:lpstr>
      <vt:lpstr>PowerPoint Presentation</vt:lpstr>
      <vt:lpstr>pro et contra</vt:lpstr>
      <vt:lpstr>Creating WPF Dialogs in PowerShell Using XAML</vt:lpstr>
      <vt:lpstr>Making a WPF UI - FLow</vt:lpstr>
      <vt:lpstr>PowerPoint Presentation</vt:lpstr>
      <vt:lpstr>PowerPoint Presentation</vt:lpstr>
      <vt:lpstr>Options</vt:lpstr>
      <vt:lpstr>Community Themes</vt:lpstr>
      <vt:lpstr>Downloading Community Themes</vt:lpstr>
      <vt:lpstr>Adding Community Themes</vt:lpstr>
      <vt:lpstr>Importing Community Themes</vt:lpstr>
      <vt:lpstr>Rely ON those Who Have Gone Before you</vt:lpstr>
      <vt:lpstr>Presentation</vt:lpstr>
      <vt:lpstr>Creating powershell UI in html</vt:lpstr>
      <vt:lpstr>Making a HTML UI</vt:lpstr>
      <vt:lpstr>Additional reading</vt:lpstr>
      <vt:lpstr>PowerPoint Presentation</vt:lpstr>
      <vt:lpstr>Section Header</vt:lpstr>
      <vt:lpstr>Title</vt:lpstr>
      <vt:lpstr>Title</vt:lpstr>
      <vt:lpstr>PowerPoint Presentation</vt:lpstr>
      <vt:lpstr>PowerPoint Presentation</vt:lpstr>
      <vt:lpstr>Title</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Owen</dc:creator>
  <cp:keywords>No Restrictions</cp:keywords>
  <cp:lastModifiedBy>Corio, Scott</cp:lastModifiedBy>
  <cp:revision>8</cp:revision>
  <dcterms:created xsi:type="dcterms:W3CDTF">2019-09-16T16:20:13Z</dcterms:created>
  <dcterms:modified xsi:type="dcterms:W3CDTF">2019-11-07T20:57:54Z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086be151-57ff-4b83-a01c-b22948221ca2</vt:lpwstr>
  </property>
  <property fmtid="{D5CDD505-2E9C-101B-9397-08002B2CF9AE}" pid="3" name="Document Creator">
    <vt:lpwstr/>
  </property>
  <property fmtid="{D5CDD505-2E9C-101B-9397-08002B2CF9AE}" pid="4" name="Document Editor">
    <vt:lpwstr/>
  </property>
  <property fmtid="{D5CDD505-2E9C-101B-9397-08002B2CF9AE}" pid="5" name="Classification">
    <vt:lpwstr>No Restrictions</vt:lpwstr>
  </property>
  <property fmtid="{D5CDD505-2E9C-101B-9397-08002B2CF9AE}" pid="6" name="Sublabels">
    <vt:lpwstr/>
  </property>
  <property fmtid="{D5CDD505-2E9C-101B-9397-08002B2CF9AE}" pid="7" name="ContentTypeId">
    <vt:lpwstr>0x010100066787FB9552CF40BFF026EAAC52FBCA</vt:lpwstr>
  </property>
</Properties>
</file>